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9" r:id="rId6"/>
    <p:sldId id="270" r:id="rId7"/>
    <p:sldId id="272" r:id="rId8"/>
    <p:sldId id="271" r:id="rId9"/>
    <p:sldId id="273" r:id="rId10"/>
    <p:sldId id="268" r:id="rId11"/>
    <p:sldId id="274" r:id="rId12"/>
    <p:sldId id="275" r:id="rId13"/>
    <p:sldId id="276" r:id="rId14"/>
    <p:sldId id="277" r:id="rId15"/>
    <p:sldId id="278" r:id="rId16"/>
    <p:sldId id="280" r:id="rId17"/>
    <p:sldId id="279" r:id="rId18"/>
    <p:sldId id="281" r:id="rId19"/>
    <p:sldId id="261" r:id="rId20"/>
    <p:sldId id="262" r:id="rId21"/>
    <p:sldId id="263" r:id="rId22"/>
    <p:sldId id="264" r:id="rId23"/>
    <p:sldId id="265" r:id="rId24"/>
    <p:sldId id="266" r:id="rId25"/>
    <p:sldId id="267" r:id="rId26"/>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5552"/>
    <a:srgbClr val="FF9933"/>
    <a:srgbClr val="62C53B"/>
    <a:srgbClr val="0C788E"/>
    <a:srgbClr val="660066"/>
    <a:srgbClr val="800080"/>
    <a:srgbClr val="422C16"/>
    <a:srgbClr val="321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75" autoAdjust="0"/>
    <p:restoredTop sz="95501" autoAdjust="0"/>
  </p:normalViewPr>
  <p:slideViewPr>
    <p:cSldViewPr>
      <p:cViewPr varScale="1">
        <p:scale>
          <a:sx n="76" d="100"/>
          <a:sy n="76" d="100"/>
        </p:scale>
        <p:origin x="49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EFCD3-703B-4AC1-AB38-D35F3FF042AF}" type="datetimeFigureOut">
              <a:rPr lang="fi-FI" smtClean="0"/>
              <a:t>22.9.2022</a:t>
            </a:fld>
            <a:endParaRPr lang="fi-FI"/>
          </a:p>
        </p:txBody>
      </p:sp>
      <p:sp>
        <p:nvSpPr>
          <p:cNvPr id="4" name="Dian kuvan paikkamerkki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DA8CD-A546-4BA6-AF15-46F69DA1F2FE}" type="slidenum">
              <a:rPr lang="fi-FI" smtClean="0"/>
              <a:t>‹#›</a:t>
            </a:fld>
            <a:endParaRPr lang="fi-FI"/>
          </a:p>
        </p:txBody>
      </p:sp>
    </p:spTree>
    <p:extLst>
      <p:ext uri="{BB962C8B-B14F-4D97-AF65-F5344CB8AC3E}">
        <p14:creationId xmlns:p14="http://schemas.microsoft.com/office/powerpoint/2010/main" val="12945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Rectangle 4">
            <a:extLst>
              <a:ext uri="{FF2B5EF4-FFF2-40B4-BE49-F238E27FC236}">
                <a16:creationId xmlns:a16="http://schemas.microsoft.com/office/drawing/2014/main" id="{8087A371-A09D-40BD-A004-D6278309E9AA}"/>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699E25CE-F0EA-4C65-8316-40172CA58B08}"/>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05691118-4B28-42A1-BFD8-A3EC68D255A8}"/>
              </a:ext>
            </a:extLst>
          </p:cNvPr>
          <p:cNvSpPr>
            <a:spLocks noGrp="1" noChangeArrowheads="1"/>
          </p:cNvSpPr>
          <p:nvPr>
            <p:ph type="sldNum" sz="quarter" idx="12"/>
          </p:nvPr>
        </p:nvSpPr>
        <p:spPr>
          <a:ln/>
        </p:spPr>
        <p:txBody>
          <a:bodyPr/>
          <a:lstStyle>
            <a:lvl1pPr>
              <a:defRPr/>
            </a:lvl1pPr>
          </a:lstStyle>
          <a:p>
            <a:pPr>
              <a:defRPr/>
            </a:pPr>
            <a:fld id="{226D6D98-3FB5-4458-8E3A-5710AAC06966}" type="slidenum">
              <a:rPr lang="es-ES"/>
              <a:pPr>
                <a:defRPr/>
              </a:pPr>
              <a:t>‹#›</a:t>
            </a:fld>
            <a:endParaRPr lang="es-ES"/>
          </a:p>
        </p:txBody>
      </p:sp>
    </p:spTree>
    <p:extLst>
      <p:ext uri="{BB962C8B-B14F-4D97-AF65-F5344CB8AC3E}">
        <p14:creationId xmlns:p14="http://schemas.microsoft.com/office/powerpoint/2010/main" val="1152571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1A34E01D-94C7-470C-9A4A-E52F2AC92B82}"/>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7FF69209-8A50-4EDF-AD02-60F3039B449E}"/>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86D4F0C6-C22F-4BD2-8091-9FC459FC6111}"/>
              </a:ext>
            </a:extLst>
          </p:cNvPr>
          <p:cNvSpPr>
            <a:spLocks noGrp="1" noChangeArrowheads="1"/>
          </p:cNvSpPr>
          <p:nvPr>
            <p:ph type="sldNum" sz="quarter" idx="12"/>
          </p:nvPr>
        </p:nvSpPr>
        <p:spPr>
          <a:ln/>
        </p:spPr>
        <p:txBody>
          <a:bodyPr/>
          <a:lstStyle>
            <a:lvl1pPr>
              <a:defRPr/>
            </a:lvl1pPr>
          </a:lstStyle>
          <a:p>
            <a:pPr>
              <a:defRPr/>
            </a:pPr>
            <a:fld id="{88B2E76B-C473-4F21-8A2C-67A874DC9C50}" type="slidenum">
              <a:rPr lang="es-ES"/>
              <a:pPr>
                <a:defRPr/>
              </a:pPr>
              <a:t>‹#›</a:t>
            </a:fld>
            <a:endParaRPr lang="es-ES"/>
          </a:p>
        </p:txBody>
      </p:sp>
    </p:spTree>
    <p:extLst>
      <p:ext uri="{BB962C8B-B14F-4D97-AF65-F5344CB8AC3E}">
        <p14:creationId xmlns:p14="http://schemas.microsoft.com/office/powerpoint/2010/main" val="273366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91AC0771-5B5A-4923-8047-FAEE91F5444F}"/>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7665D598-5C38-4CA2-9B46-E0B4FB0D6107}"/>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C3CD6CAB-B9E2-4B8C-A314-70CF2FBA0512}"/>
              </a:ext>
            </a:extLst>
          </p:cNvPr>
          <p:cNvSpPr>
            <a:spLocks noGrp="1" noChangeArrowheads="1"/>
          </p:cNvSpPr>
          <p:nvPr>
            <p:ph type="sldNum" sz="quarter" idx="12"/>
          </p:nvPr>
        </p:nvSpPr>
        <p:spPr>
          <a:ln/>
        </p:spPr>
        <p:txBody>
          <a:bodyPr/>
          <a:lstStyle>
            <a:lvl1pPr>
              <a:defRPr/>
            </a:lvl1pPr>
          </a:lstStyle>
          <a:p>
            <a:pPr>
              <a:defRPr/>
            </a:pPr>
            <a:fld id="{58D2CDA5-F7C8-401E-BF54-04511F1AB35B}" type="slidenum">
              <a:rPr lang="es-ES"/>
              <a:pPr>
                <a:defRPr/>
              </a:pPr>
              <a:t>‹#›</a:t>
            </a:fld>
            <a:endParaRPr lang="es-ES"/>
          </a:p>
        </p:txBody>
      </p:sp>
    </p:spTree>
    <p:extLst>
      <p:ext uri="{BB962C8B-B14F-4D97-AF65-F5344CB8AC3E}">
        <p14:creationId xmlns:p14="http://schemas.microsoft.com/office/powerpoint/2010/main" val="1801793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D1F12C60-FE31-48CC-A577-A7F9C879881B}"/>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D184DC6E-303B-4A97-B1D4-B8081C142410}"/>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C592039A-5DB2-429B-A1D5-76D9E3EAFF7D}"/>
              </a:ext>
            </a:extLst>
          </p:cNvPr>
          <p:cNvSpPr>
            <a:spLocks noGrp="1" noChangeArrowheads="1"/>
          </p:cNvSpPr>
          <p:nvPr>
            <p:ph type="sldNum" sz="quarter" idx="12"/>
          </p:nvPr>
        </p:nvSpPr>
        <p:spPr>
          <a:ln/>
        </p:spPr>
        <p:txBody>
          <a:bodyPr/>
          <a:lstStyle>
            <a:lvl1pPr>
              <a:defRPr/>
            </a:lvl1pPr>
          </a:lstStyle>
          <a:p>
            <a:pPr>
              <a:defRPr/>
            </a:pPr>
            <a:fld id="{F7CAADA6-279B-4DC2-B46A-4734A69C497A}" type="slidenum">
              <a:rPr lang="es-ES"/>
              <a:pPr>
                <a:defRPr/>
              </a:pPr>
              <a:t>‹#›</a:t>
            </a:fld>
            <a:endParaRPr lang="es-ES"/>
          </a:p>
        </p:txBody>
      </p:sp>
    </p:spTree>
    <p:extLst>
      <p:ext uri="{BB962C8B-B14F-4D97-AF65-F5344CB8AC3E}">
        <p14:creationId xmlns:p14="http://schemas.microsoft.com/office/powerpoint/2010/main" val="1475258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düzenlemek için tıklatın</a:t>
            </a:r>
          </a:p>
        </p:txBody>
      </p:sp>
      <p:sp>
        <p:nvSpPr>
          <p:cNvPr id="4" name="Rectangle 4">
            <a:extLst>
              <a:ext uri="{FF2B5EF4-FFF2-40B4-BE49-F238E27FC236}">
                <a16:creationId xmlns:a16="http://schemas.microsoft.com/office/drawing/2014/main" id="{A43B750E-0957-40D0-8542-5AE8E036022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F053477A-E96F-4406-983F-B0D2F1ECFAE6}"/>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4BA24E56-E632-4A7B-AC50-82A1F41606A0}"/>
              </a:ext>
            </a:extLst>
          </p:cNvPr>
          <p:cNvSpPr>
            <a:spLocks noGrp="1" noChangeArrowheads="1"/>
          </p:cNvSpPr>
          <p:nvPr>
            <p:ph type="sldNum" sz="quarter" idx="12"/>
          </p:nvPr>
        </p:nvSpPr>
        <p:spPr>
          <a:ln/>
        </p:spPr>
        <p:txBody>
          <a:bodyPr/>
          <a:lstStyle>
            <a:lvl1pPr>
              <a:defRPr/>
            </a:lvl1pPr>
          </a:lstStyle>
          <a:p>
            <a:pPr>
              <a:defRPr/>
            </a:pPr>
            <a:fld id="{8014586E-8E95-4CFE-BCC4-9693F2020EA8}" type="slidenum">
              <a:rPr lang="es-ES"/>
              <a:pPr>
                <a:defRPr/>
              </a:pPr>
              <a:t>‹#›</a:t>
            </a:fld>
            <a:endParaRPr lang="es-ES"/>
          </a:p>
        </p:txBody>
      </p:sp>
    </p:spTree>
    <p:extLst>
      <p:ext uri="{BB962C8B-B14F-4D97-AF65-F5344CB8AC3E}">
        <p14:creationId xmlns:p14="http://schemas.microsoft.com/office/powerpoint/2010/main" val="2171071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a:extLst>
              <a:ext uri="{FF2B5EF4-FFF2-40B4-BE49-F238E27FC236}">
                <a16:creationId xmlns:a16="http://schemas.microsoft.com/office/drawing/2014/main" id="{8684EC69-DE34-4414-BDD7-099628A7CB9A}"/>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307ED281-A423-43CE-BB60-94FC8BB648C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6320C302-6AA0-497F-A3F5-D8F4587E4B68}"/>
              </a:ext>
            </a:extLst>
          </p:cNvPr>
          <p:cNvSpPr>
            <a:spLocks noGrp="1" noChangeArrowheads="1"/>
          </p:cNvSpPr>
          <p:nvPr>
            <p:ph type="sldNum" sz="quarter" idx="12"/>
          </p:nvPr>
        </p:nvSpPr>
        <p:spPr>
          <a:ln/>
        </p:spPr>
        <p:txBody>
          <a:bodyPr/>
          <a:lstStyle>
            <a:lvl1pPr>
              <a:defRPr/>
            </a:lvl1pPr>
          </a:lstStyle>
          <a:p>
            <a:pPr>
              <a:defRPr/>
            </a:pPr>
            <a:fld id="{0EE1E8AE-CE27-4C59-8A56-B82564B94162}" type="slidenum">
              <a:rPr lang="es-ES"/>
              <a:pPr>
                <a:defRPr/>
              </a:pPr>
              <a:t>‹#›</a:t>
            </a:fld>
            <a:endParaRPr lang="es-ES"/>
          </a:p>
        </p:txBody>
      </p:sp>
    </p:spTree>
    <p:extLst>
      <p:ext uri="{BB962C8B-B14F-4D97-AF65-F5344CB8AC3E}">
        <p14:creationId xmlns:p14="http://schemas.microsoft.com/office/powerpoint/2010/main" val="3143204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Rectangle 4">
            <a:extLst>
              <a:ext uri="{FF2B5EF4-FFF2-40B4-BE49-F238E27FC236}">
                <a16:creationId xmlns:a16="http://schemas.microsoft.com/office/drawing/2014/main" id="{3AC11BBF-2553-4A71-A69C-DD79CD6AA638}"/>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DE8DE7C9-DBF9-4545-A5B5-0C9379FF4098}"/>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0FA7230D-04AB-4516-934E-9040A22ABE4B}"/>
              </a:ext>
            </a:extLst>
          </p:cNvPr>
          <p:cNvSpPr>
            <a:spLocks noGrp="1" noChangeArrowheads="1"/>
          </p:cNvSpPr>
          <p:nvPr>
            <p:ph type="sldNum" sz="quarter" idx="12"/>
          </p:nvPr>
        </p:nvSpPr>
        <p:spPr>
          <a:ln/>
        </p:spPr>
        <p:txBody>
          <a:bodyPr/>
          <a:lstStyle>
            <a:lvl1pPr>
              <a:defRPr/>
            </a:lvl1pPr>
          </a:lstStyle>
          <a:p>
            <a:pPr>
              <a:defRPr/>
            </a:pPr>
            <a:fld id="{A524DC38-8AED-496B-85D7-BEABED9A8DDB}" type="slidenum">
              <a:rPr lang="es-ES"/>
              <a:pPr>
                <a:defRPr/>
              </a:pPr>
              <a:t>‹#›</a:t>
            </a:fld>
            <a:endParaRPr lang="es-ES"/>
          </a:p>
        </p:txBody>
      </p:sp>
    </p:spTree>
    <p:extLst>
      <p:ext uri="{BB962C8B-B14F-4D97-AF65-F5344CB8AC3E}">
        <p14:creationId xmlns:p14="http://schemas.microsoft.com/office/powerpoint/2010/main" val="4245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Rectangle 4">
            <a:extLst>
              <a:ext uri="{FF2B5EF4-FFF2-40B4-BE49-F238E27FC236}">
                <a16:creationId xmlns:a16="http://schemas.microsoft.com/office/drawing/2014/main" id="{AA55FF69-DAA6-401F-AE30-C0C0AE162DE8}"/>
              </a:ext>
            </a:extLst>
          </p:cNvPr>
          <p:cNvSpPr>
            <a:spLocks noGrp="1" noChangeArrowheads="1"/>
          </p:cNvSpPr>
          <p:nvPr>
            <p:ph type="dt" sz="half" idx="10"/>
          </p:nvPr>
        </p:nvSpPr>
        <p:spPr>
          <a:ln/>
        </p:spPr>
        <p:txBody>
          <a:bodyPr/>
          <a:lstStyle>
            <a:lvl1pPr>
              <a:defRPr/>
            </a:lvl1pPr>
          </a:lstStyle>
          <a:p>
            <a:pPr>
              <a:defRPr/>
            </a:pPr>
            <a:endParaRPr lang="es-ES"/>
          </a:p>
        </p:txBody>
      </p:sp>
      <p:sp>
        <p:nvSpPr>
          <p:cNvPr id="4" name="Rectangle 5">
            <a:extLst>
              <a:ext uri="{FF2B5EF4-FFF2-40B4-BE49-F238E27FC236}">
                <a16:creationId xmlns:a16="http://schemas.microsoft.com/office/drawing/2014/main" id="{60467C83-281D-4F2C-8382-7DCCEBA8146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5" name="Rectangle 6">
            <a:extLst>
              <a:ext uri="{FF2B5EF4-FFF2-40B4-BE49-F238E27FC236}">
                <a16:creationId xmlns:a16="http://schemas.microsoft.com/office/drawing/2014/main" id="{8B56CC3E-F366-4681-9152-37717BDC06B4}"/>
              </a:ext>
            </a:extLst>
          </p:cNvPr>
          <p:cNvSpPr>
            <a:spLocks noGrp="1" noChangeArrowheads="1"/>
          </p:cNvSpPr>
          <p:nvPr>
            <p:ph type="sldNum" sz="quarter" idx="12"/>
          </p:nvPr>
        </p:nvSpPr>
        <p:spPr>
          <a:ln/>
        </p:spPr>
        <p:txBody>
          <a:bodyPr/>
          <a:lstStyle>
            <a:lvl1pPr>
              <a:defRPr/>
            </a:lvl1pPr>
          </a:lstStyle>
          <a:p>
            <a:pPr>
              <a:defRPr/>
            </a:pPr>
            <a:fld id="{6A779832-15C6-42B5-9C51-0A90D8374B27}" type="slidenum">
              <a:rPr lang="es-ES"/>
              <a:pPr>
                <a:defRPr/>
              </a:pPr>
              <a:t>‹#›</a:t>
            </a:fld>
            <a:endParaRPr lang="es-ES"/>
          </a:p>
        </p:txBody>
      </p:sp>
    </p:spTree>
    <p:extLst>
      <p:ext uri="{BB962C8B-B14F-4D97-AF65-F5344CB8AC3E}">
        <p14:creationId xmlns:p14="http://schemas.microsoft.com/office/powerpoint/2010/main" val="3121851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57215F-467C-4296-8962-E1FBF0E3232E}"/>
              </a:ext>
            </a:extLst>
          </p:cNvPr>
          <p:cNvSpPr>
            <a:spLocks noGrp="1" noChangeArrowheads="1"/>
          </p:cNvSpPr>
          <p:nvPr>
            <p:ph type="dt" sz="half" idx="10"/>
          </p:nvPr>
        </p:nvSpPr>
        <p:spPr>
          <a:ln/>
        </p:spPr>
        <p:txBody>
          <a:bodyPr/>
          <a:lstStyle>
            <a:lvl1pPr>
              <a:defRPr/>
            </a:lvl1pPr>
          </a:lstStyle>
          <a:p>
            <a:pPr>
              <a:defRPr/>
            </a:pPr>
            <a:endParaRPr lang="es-ES"/>
          </a:p>
        </p:txBody>
      </p:sp>
      <p:sp>
        <p:nvSpPr>
          <p:cNvPr id="3" name="Rectangle 5">
            <a:extLst>
              <a:ext uri="{FF2B5EF4-FFF2-40B4-BE49-F238E27FC236}">
                <a16:creationId xmlns:a16="http://schemas.microsoft.com/office/drawing/2014/main" id="{D9D35D58-27F5-4CD2-B845-FFA0C1616FB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4" name="Rectangle 6">
            <a:extLst>
              <a:ext uri="{FF2B5EF4-FFF2-40B4-BE49-F238E27FC236}">
                <a16:creationId xmlns:a16="http://schemas.microsoft.com/office/drawing/2014/main" id="{4F4F2AB1-8FAF-40F8-99C7-43235DE2643B}"/>
              </a:ext>
            </a:extLst>
          </p:cNvPr>
          <p:cNvSpPr>
            <a:spLocks noGrp="1" noChangeArrowheads="1"/>
          </p:cNvSpPr>
          <p:nvPr>
            <p:ph type="sldNum" sz="quarter" idx="12"/>
          </p:nvPr>
        </p:nvSpPr>
        <p:spPr>
          <a:ln/>
        </p:spPr>
        <p:txBody>
          <a:bodyPr/>
          <a:lstStyle>
            <a:lvl1pPr>
              <a:defRPr/>
            </a:lvl1pPr>
          </a:lstStyle>
          <a:p>
            <a:pPr>
              <a:defRPr/>
            </a:pPr>
            <a:fld id="{BC833566-7585-4CE4-A8ED-8DC21BD41360}" type="slidenum">
              <a:rPr lang="es-ES"/>
              <a:pPr>
                <a:defRPr/>
              </a:pPr>
              <a:t>‹#›</a:t>
            </a:fld>
            <a:endParaRPr lang="es-ES"/>
          </a:p>
        </p:txBody>
      </p:sp>
    </p:spTree>
    <p:extLst>
      <p:ext uri="{BB962C8B-B14F-4D97-AF65-F5344CB8AC3E}">
        <p14:creationId xmlns:p14="http://schemas.microsoft.com/office/powerpoint/2010/main" val="118803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a:extLst>
              <a:ext uri="{FF2B5EF4-FFF2-40B4-BE49-F238E27FC236}">
                <a16:creationId xmlns:a16="http://schemas.microsoft.com/office/drawing/2014/main" id="{4D7EA4CB-820C-4396-AC52-1F6F3312C92E}"/>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E69D0FE6-6489-4725-9929-4F03EB87D79A}"/>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62E42827-CE42-4C8A-BCC1-0B6A8C680251}"/>
              </a:ext>
            </a:extLst>
          </p:cNvPr>
          <p:cNvSpPr>
            <a:spLocks noGrp="1" noChangeArrowheads="1"/>
          </p:cNvSpPr>
          <p:nvPr>
            <p:ph type="sldNum" sz="quarter" idx="12"/>
          </p:nvPr>
        </p:nvSpPr>
        <p:spPr>
          <a:ln/>
        </p:spPr>
        <p:txBody>
          <a:bodyPr/>
          <a:lstStyle>
            <a:lvl1pPr>
              <a:defRPr/>
            </a:lvl1pPr>
          </a:lstStyle>
          <a:p>
            <a:pPr>
              <a:defRPr/>
            </a:pPr>
            <a:fld id="{37C02A3D-79CA-4149-A0AD-E75157BEC673}" type="slidenum">
              <a:rPr lang="es-ES"/>
              <a:pPr>
                <a:defRPr/>
              </a:pPr>
              <a:t>‹#›</a:t>
            </a:fld>
            <a:endParaRPr lang="es-ES"/>
          </a:p>
        </p:txBody>
      </p:sp>
    </p:spTree>
    <p:extLst>
      <p:ext uri="{BB962C8B-B14F-4D97-AF65-F5344CB8AC3E}">
        <p14:creationId xmlns:p14="http://schemas.microsoft.com/office/powerpoint/2010/main" val="332420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a:extLst>
              <a:ext uri="{FF2B5EF4-FFF2-40B4-BE49-F238E27FC236}">
                <a16:creationId xmlns:a16="http://schemas.microsoft.com/office/drawing/2014/main" id="{115EC463-9A91-4599-AC60-70815E28EA99}"/>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FA9172C0-E84E-44EF-9B47-28B5AC881EA5}"/>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802E354D-B91A-476D-A3BF-142FCE212178}"/>
              </a:ext>
            </a:extLst>
          </p:cNvPr>
          <p:cNvSpPr>
            <a:spLocks noGrp="1" noChangeArrowheads="1"/>
          </p:cNvSpPr>
          <p:nvPr>
            <p:ph type="sldNum" sz="quarter" idx="12"/>
          </p:nvPr>
        </p:nvSpPr>
        <p:spPr>
          <a:ln/>
        </p:spPr>
        <p:txBody>
          <a:bodyPr/>
          <a:lstStyle>
            <a:lvl1pPr>
              <a:defRPr/>
            </a:lvl1pPr>
          </a:lstStyle>
          <a:p>
            <a:pPr>
              <a:defRPr/>
            </a:pPr>
            <a:fld id="{FDC989AE-D35E-4313-BE18-759D3F852A7F}" type="slidenum">
              <a:rPr lang="es-ES"/>
              <a:pPr>
                <a:defRPr/>
              </a:pPr>
              <a:t>‹#›</a:t>
            </a:fld>
            <a:endParaRPr lang="es-ES"/>
          </a:p>
        </p:txBody>
      </p:sp>
    </p:spTree>
    <p:extLst>
      <p:ext uri="{BB962C8B-B14F-4D97-AF65-F5344CB8AC3E}">
        <p14:creationId xmlns:p14="http://schemas.microsoft.com/office/powerpoint/2010/main" val="163437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E0C3F6-35AA-4A26-8DD5-32558B6F700B}"/>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CB99DC4D-4BCF-43DD-A022-A7FC56149A8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2E683145-3529-4CAA-B6CC-6715FF9103D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s-ES"/>
          </a:p>
        </p:txBody>
      </p:sp>
      <p:sp>
        <p:nvSpPr>
          <p:cNvPr id="1029" name="Rectangle 5">
            <a:extLst>
              <a:ext uri="{FF2B5EF4-FFF2-40B4-BE49-F238E27FC236}">
                <a16:creationId xmlns:a16="http://schemas.microsoft.com/office/drawing/2014/main" id="{2344CED2-E352-436E-9FE8-BEA02872AB2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s-ES"/>
          </a:p>
        </p:txBody>
      </p:sp>
      <p:sp>
        <p:nvSpPr>
          <p:cNvPr id="1030" name="Rectangle 6">
            <a:extLst>
              <a:ext uri="{FF2B5EF4-FFF2-40B4-BE49-F238E27FC236}">
                <a16:creationId xmlns:a16="http://schemas.microsoft.com/office/drawing/2014/main" id="{189E2355-DBD6-4148-A9F7-0B002C36D09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40F082C-CB18-4AB2-B67E-57F3D22CEC7C}" type="slidenum">
              <a:rPr lang="es-ES"/>
              <a:pPr>
                <a:defRPr/>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Y3aDEbbzknc"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huffingtonpost.com/margaret-paul-phd/what-really-creates-emoti_b_5521373.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youtube.com/watch?v=Y3aDEbbzknc" TargetMode="External"/><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8097-68B2-49DA-9BE2-AA0017EEA6DC}"/>
              </a:ext>
            </a:extLst>
          </p:cNvPr>
          <p:cNvSpPr>
            <a:spLocks noGrp="1"/>
          </p:cNvSpPr>
          <p:nvPr>
            <p:ph type="ctrTitle"/>
          </p:nvPr>
        </p:nvSpPr>
        <p:spPr/>
        <p:txBody>
          <a:bodyPr/>
          <a:lstStyle/>
          <a:p>
            <a:r>
              <a:rPr lang="en-GB" dirty="0">
                <a:solidFill>
                  <a:schemeClr val="tx1"/>
                </a:solidFill>
              </a:rPr>
              <a:t>STAYING MARRIED</a:t>
            </a:r>
          </a:p>
        </p:txBody>
      </p:sp>
      <p:sp>
        <p:nvSpPr>
          <p:cNvPr id="4" name="Subtitle 3">
            <a:extLst>
              <a:ext uri="{FF2B5EF4-FFF2-40B4-BE49-F238E27FC236}">
                <a16:creationId xmlns:a16="http://schemas.microsoft.com/office/drawing/2014/main" id="{69ADAE86-7143-4ACF-8A95-B314D188B8BB}"/>
              </a:ext>
            </a:extLst>
          </p:cNvPr>
          <p:cNvSpPr>
            <a:spLocks noGrp="1"/>
          </p:cNvSpPr>
          <p:nvPr>
            <p:ph type="subTitle" idx="1"/>
          </p:nvPr>
        </p:nvSpPr>
        <p:spPr/>
        <p:txBody>
          <a:bodyPr/>
          <a:lstStyle/>
          <a:p>
            <a:r>
              <a:rPr lang="en-GB" dirty="0"/>
              <a:t>Family seminar</a:t>
            </a:r>
          </a:p>
          <a:p>
            <a:r>
              <a:rPr lang="en-GB" dirty="0"/>
              <a:t>14</a:t>
            </a:r>
            <a:r>
              <a:rPr lang="en-GB" baseline="30000" dirty="0"/>
              <a:t>th</a:t>
            </a:r>
            <a:r>
              <a:rPr lang="en-GB" dirty="0"/>
              <a:t> October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p:txBody>
          <a:bodyPr/>
          <a:lstStyle/>
          <a:p>
            <a:endParaRPr lang="en-GB" dirty="0"/>
          </a:p>
        </p:txBody>
      </p:sp>
      <p:pic>
        <p:nvPicPr>
          <p:cNvPr id="4" name="Kuva 3"/>
          <p:cNvPicPr>
            <a:picLocks noChangeAspect="1"/>
          </p:cNvPicPr>
          <p:nvPr/>
        </p:nvPicPr>
        <p:blipFill>
          <a:blip r:embed="rId3"/>
          <a:stretch>
            <a:fillRect/>
          </a:stretch>
        </p:blipFill>
        <p:spPr>
          <a:xfrm>
            <a:off x="-76177" y="274638"/>
            <a:ext cx="9296354" cy="6583362"/>
          </a:xfrm>
          <a:prstGeom prst="rect">
            <a:avLst/>
          </a:prstGeom>
          <a:ln>
            <a:noFill/>
          </a:ln>
          <a:effectLst>
            <a:softEdge rad="112500"/>
          </a:effectLst>
        </p:spPr>
      </p:pic>
    </p:spTree>
    <p:extLst>
      <p:ext uri="{BB962C8B-B14F-4D97-AF65-F5344CB8AC3E}">
        <p14:creationId xmlns:p14="http://schemas.microsoft.com/office/powerpoint/2010/main" val="348936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a:xfrm>
            <a:off x="627013" y="248965"/>
            <a:ext cx="8229600" cy="1143000"/>
          </a:xfrm>
        </p:spPr>
        <p:txBody>
          <a:bodyPr/>
          <a:lstStyle/>
          <a:p>
            <a:r>
              <a:rPr lang="fi-FI" sz="4000" b="1" kern="1200" dirty="0" err="1">
                <a:solidFill>
                  <a:prstClr val="black"/>
                </a:solidFill>
                <a:latin typeface="Calibri Light" panose="020F0302020204030204"/>
              </a:rPr>
              <a:t>Secret</a:t>
            </a:r>
            <a:r>
              <a:rPr lang="fi-FI" sz="4000" b="1" kern="1200" dirty="0">
                <a:solidFill>
                  <a:prstClr val="black"/>
                </a:solidFill>
                <a:latin typeface="Calibri Light" panose="020F0302020204030204"/>
              </a:rPr>
              <a:t> to </a:t>
            </a:r>
            <a:r>
              <a:rPr lang="fi-FI" sz="4000" b="1" kern="1200" dirty="0" err="1">
                <a:solidFill>
                  <a:prstClr val="black"/>
                </a:solidFill>
                <a:latin typeface="Calibri Light" panose="020F0302020204030204"/>
              </a:rPr>
              <a:t>maintain</a:t>
            </a:r>
            <a:r>
              <a:rPr lang="fi-FI" sz="4000" b="1" kern="1200" dirty="0">
                <a:solidFill>
                  <a:prstClr val="black"/>
                </a:solidFill>
                <a:latin typeface="Calibri Light" panose="020F0302020204030204"/>
              </a:rPr>
              <a:t> </a:t>
            </a:r>
            <a:r>
              <a:rPr lang="fi-FI" sz="4000" b="1" kern="1200" dirty="0" err="1">
                <a:solidFill>
                  <a:prstClr val="black"/>
                </a:solidFill>
                <a:latin typeface="Calibri Light" panose="020F0302020204030204"/>
              </a:rPr>
              <a:t>emotional</a:t>
            </a:r>
            <a:r>
              <a:rPr lang="fi-FI" sz="4000" b="1" kern="1200" dirty="0">
                <a:solidFill>
                  <a:prstClr val="black"/>
                </a:solidFill>
                <a:latin typeface="Calibri Light" panose="020F0302020204030204"/>
              </a:rPr>
              <a:t> </a:t>
            </a:r>
            <a:r>
              <a:rPr lang="fi-FI" sz="4000" b="1" kern="1200" dirty="0" err="1">
                <a:solidFill>
                  <a:prstClr val="black"/>
                </a:solidFill>
                <a:latin typeface="Calibri Light" panose="020F0302020204030204"/>
              </a:rPr>
              <a:t>intimacy</a:t>
            </a:r>
            <a:r>
              <a:rPr lang="fi-FI" sz="4000" b="1" kern="1200" dirty="0">
                <a:solidFill>
                  <a:prstClr val="black"/>
                </a:solidFill>
                <a:latin typeface="Calibri Light" panose="020F0302020204030204"/>
              </a:rPr>
              <a:t> in long </a:t>
            </a:r>
            <a:r>
              <a:rPr lang="fi-FI" sz="4000" b="1" kern="1200" dirty="0" err="1">
                <a:solidFill>
                  <a:prstClr val="black"/>
                </a:solidFill>
                <a:latin typeface="Calibri Light" panose="020F0302020204030204"/>
              </a:rPr>
              <a:t>term</a:t>
            </a:r>
            <a:r>
              <a:rPr lang="fi-FI" sz="4000" b="1" kern="1200" dirty="0">
                <a:solidFill>
                  <a:prstClr val="black"/>
                </a:solidFill>
                <a:latin typeface="Calibri Light" panose="020F0302020204030204"/>
              </a:rPr>
              <a:t> </a:t>
            </a:r>
            <a:r>
              <a:rPr lang="fi-FI" sz="4000" b="1" kern="1200" dirty="0" err="1">
                <a:solidFill>
                  <a:prstClr val="black"/>
                </a:solidFill>
                <a:latin typeface="Calibri Light" panose="020F0302020204030204"/>
              </a:rPr>
              <a:t>relationship</a:t>
            </a:r>
            <a:r>
              <a:rPr lang="fi-FI" sz="4000" b="1" kern="1200" dirty="0">
                <a:solidFill>
                  <a:prstClr val="black"/>
                </a:solidFill>
                <a:latin typeface="Calibri Light" panose="020F0302020204030204"/>
              </a:rPr>
              <a:t>?</a:t>
            </a:r>
            <a:endParaRPr lang="en-GB" sz="2800"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2663255" y="989893"/>
            <a:ext cx="6516216" cy="2913187"/>
          </a:xfrm>
        </p:spPr>
        <p:txBody>
          <a:bodyPr/>
          <a:lstStyle/>
          <a:p>
            <a:pPr marL="0" lvl="0" indent="0" eaLnBrk="1" fontAlgn="auto" hangingPunct="1">
              <a:lnSpc>
                <a:spcPct val="90000"/>
              </a:lnSpc>
              <a:spcBef>
                <a:spcPts val="1000"/>
              </a:spcBef>
              <a:spcAft>
                <a:spcPts val="0"/>
              </a:spcAft>
              <a:buNone/>
            </a:pP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r>
              <a:rPr lang="fi-FI" sz="2800" kern="1200" dirty="0">
                <a:solidFill>
                  <a:prstClr val="black"/>
                </a:solidFill>
                <a:latin typeface="Calibri" panose="020F0502020204030204"/>
              </a:rPr>
              <a:t>Building </a:t>
            </a:r>
            <a:r>
              <a:rPr lang="fi-FI" sz="2800" kern="1200" dirty="0" err="1">
                <a:solidFill>
                  <a:prstClr val="black"/>
                </a:solidFill>
                <a:latin typeface="Calibri" panose="020F0502020204030204"/>
              </a:rPr>
              <a:t>up</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your</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resilience</a:t>
            </a:r>
            <a:r>
              <a:rPr lang="fi-FI" sz="2800" kern="1200" dirty="0">
                <a:solidFill>
                  <a:prstClr val="black"/>
                </a:solidFill>
                <a:latin typeface="Calibri" panose="020F0502020204030204"/>
              </a:rPr>
              <a:t> </a:t>
            </a:r>
          </a:p>
          <a:p>
            <a:endParaRPr lang="en-GB" dirty="0"/>
          </a:p>
        </p:txBody>
      </p:sp>
      <p:pic>
        <p:nvPicPr>
          <p:cNvPr id="4" name="Kuva 3"/>
          <p:cNvPicPr>
            <a:picLocks noChangeAspect="1"/>
          </p:cNvPicPr>
          <p:nvPr/>
        </p:nvPicPr>
        <p:blipFill>
          <a:blip r:embed="rId3"/>
          <a:stretch>
            <a:fillRect/>
          </a:stretch>
        </p:blipFill>
        <p:spPr>
          <a:xfrm>
            <a:off x="0" y="3478882"/>
            <a:ext cx="5767070" cy="3240360"/>
          </a:xfrm>
          <a:prstGeom prst="rect">
            <a:avLst/>
          </a:prstGeom>
          <a:ln>
            <a:noFill/>
          </a:ln>
          <a:effectLst>
            <a:softEdge rad="112500"/>
          </a:effectLst>
        </p:spPr>
      </p:pic>
      <p:pic>
        <p:nvPicPr>
          <p:cNvPr id="5" name="Kuva 4"/>
          <p:cNvPicPr>
            <a:picLocks noChangeAspect="1"/>
          </p:cNvPicPr>
          <p:nvPr/>
        </p:nvPicPr>
        <p:blipFill>
          <a:blip r:embed="rId4"/>
          <a:stretch>
            <a:fillRect/>
          </a:stretch>
        </p:blipFill>
        <p:spPr>
          <a:xfrm>
            <a:off x="5724128" y="2638101"/>
            <a:ext cx="3260774" cy="4108575"/>
          </a:xfrm>
          <a:prstGeom prst="rect">
            <a:avLst/>
          </a:prstGeom>
          <a:ln>
            <a:noFill/>
          </a:ln>
          <a:effectLst>
            <a:softEdge rad="112500"/>
          </a:effectLst>
        </p:spPr>
      </p:pic>
    </p:spTree>
    <p:extLst>
      <p:ext uri="{BB962C8B-B14F-4D97-AF65-F5344CB8AC3E}">
        <p14:creationId xmlns:p14="http://schemas.microsoft.com/office/powerpoint/2010/main" val="202616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457200" y="548680"/>
            <a:ext cx="8229600" cy="4525963"/>
          </a:xfrm>
        </p:spPr>
        <p:txBody>
          <a:bodyPr/>
          <a:lstStyle/>
          <a:p>
            <a:pPr marL="0" lvl="0" indent="0" eaLnBrk="1" fontAlgn="auto" hangingPunct="1">
              <a:lnSpc>
                <a:spcPct val="90000"/>
              </a:lnSpc>
              <a:spcBef>
                <a:spcPts val="1000"/>
              </a:spcBef>
              <a:spcAft>
                <a:spcPts val="0"/>
              </a:spcAft>
              <a:buNone/>
            </a:pPr>
            <a:r>
              <a:rPr lang="fi-FI" sz="3600" b="1" kern="1200" dirty="0" err="1">
                <a:solidFill>
                  <a:prstClr val="black"/>
                </a:solidFill>
                <a:latin typeface="Calibri" panose="020F0502020204030204"/>
              </a:rPr>
              <a:t>Emotional</a:t>
            </a:r>
            <a:r>
              <a:rPr lang="fi-FI" sz="3600" b="1" kern="1200" dirty="0">
                <a:solidFill>
                  <a:prstClr val="black"/>
                </a:solidFill>
                <a:latin typeface="Calibri" panose="020F0502020204030204"/>
              </a:rPr>
              <a:t> </a:t>
            </a:r>
            <a:r>
              <a:rPr lang="fi-FI" sz="3600" b="1" kern="1200" dirty="0" err="1">
                <a:solidFill>
                  <a:prstClr val="black"/>
                </a:solidFill>
                <a:latin typeface="Calibri" panose="020F0502020204030204"/>
              </a:rPr>
              <a:t>intimacy</a:t>
            </a:r>
            <a:r>
              <a:rPr lang="fi-FI" sz="3600" b="1" kern="1200" dirty="0">
                <a:solidFill>
                  <a:prstClr val="black"/>
                </a:solidFill>
                <a:latin typeface="Calibri" panose="020F0502020204030204"/>
              </a:rPr>
              <a:t> </a:t>
            </a:r>
            <a:r>
              <a:rPr lang="fi-FI" sz="3600" b="1" kern="1200" dirty="0" err="1">
                <a:solidFill>
                  <a:prstClr val="black"/>
                </a:solidFill>
                <a:latin typeface="Calibri" panose="020F0502020204030204"/>
              </a:rPr>
              <a:t>florishes</a:t>
            </a:r>
            <a:r>
              <a:rPr lang="fi-FI" sz="3600" b="1" kern="1200" dirty="0">
                <a:solidFill>
                  <a:prstClr val="black"/>
                </a:solidFill>
                <a:latin typeface="Calibri" panose="020F0502020204030204"/>
              </a:rPr>
              <a:t> in an </a:t>
            </a:r>
            <a:r>
              <a:rPr lang="fi-FI" sz="3600" b="1" kern="1200" dirty="0" err="1">
                <a:solidFill>
                  <a:prstClr val="black"/>
                </a:solidFill>
                <a:latin typeface="Calibri" panose="020F0502020204030204"/>
              </a:rPr>
              <a:t>atmosphere</a:t>
            </a:r>
            <a:r>
              <a:rPr lang="fi-FI" sz="3600" b="1" kern="1200" dirty="0">
                <a:solidFill>
                  <a:prstClr val="black"/>
                </a:solidFill>
                <a:latin typeface="Calibri" panose="020F0502020204030204"/>
              </a:rPr>
              <a:t> of </a:t>
            </a:r>
            <a:r>
              <a:rPr lang="fi-FI" sz="3600" b="1" kern="1200" dirty="0" err="1">
                <a:solidFill>
                  <a:prstClr val="black"/>
                </a:solidFill>
                <a:latin typeface="Calibri" panose="020F0502020204030204"/>
              </a:rPr>
              <a:t>safety</a:t>
            </a:r>
            <a:r>
              <a:rPr lang="fi-FI" sz="3600" b="1" kern="1200" dirty="0">
                <a:solidFill>
                  <a:prstClr val="black"/>
                </a:solidFill>
                <a:latin typeface="Calibri" panose="020F0502020204030204"/>
              </a:rPr>
              <a:t> </a:t>
            </a:r>
          </a:p>
          <a:p>
            <a:pPr marL="0" lvl="0" indent="0" eaLnBrk="1" fontAlgn="auto" hangingPunct="1">
              <a:lnSpc>
                <a:spcPct val="90000"/>
              </a:lnSpc>
              <a:spcBef>
                <a:spcPts val="1000"/>
              </a:spcBef>
              <a:spcAft>
                <a:spcPts val="0"/>
              </a:spcAft>
              <a:buNone/>
            </a:pPr>
            <a:r>
              <a:rPr lang="fi-FI" kern="1200" dirty="0" err="1">
                <a:solidFill>
                  <a:prstClr val="black"/>
                </a:solidFill>
                <a:latin typeface="Calibri" panose="020F0502020204030204"/>
              </a:rPr>
              <a:t>We</a:t>
            </a:r>
            <a:r>
              <a:rPr lang="fi-FI" kern="1200" dirty="0">
                <a:solidFill>
                  <a:prstClr val="black"/>
                </a:solidFill>
                <a:latin typeface="Calibri" panose="020F0502020204030204"/>
              </a:rPr>
              <a:t> open </a:t>
            </a:r>
            <a:r>
              <a:rPr lang="fi-FI" kern="1200" dirty="0" err="1">
                <a:solidFill>
                  <a:prstClr val="black"/>
                </a:solidFill>
                <a:latin typeface="Calibri" panose="020F0502020204030204"/>
              </a:rPr>
              <a:t>up</a:t>
            </a:r>
            <a:r>
              <a:rPr lang="fi-FI" kern="1200" dirty="0">
                <a:solidFill>
                  <a:prstClr val="black"/>
                </a:solidFill>
                <a:latin typeface="Calibri" panose="020F0502020204030204"/>
              </a:rPr>
              <a:t>, </a:t>
            </a:r>
            <a:r>
              <a:rPr lang="fi-FI" kern="1200" dirty="0" err="1">
                <a:solidFill>
                  <a:prstClr val="black"/>
                </a:solidFill>
                <a:latin typeface="Calibri" panose="020F0502020204030204"/>
              </a:rPr>
              <a:t>we</a:t>
            </a:r>
            <a:r>
              <a:rPr lang="fi-FI" kern="1200" dirty="0">
                <a:solidFill>
                  <a:prstClr val="black"/>
                </a:solidFill>
                <a:latin typeface="Calibri" panose="020F0502020204030204"/>
              </a:rPr>
              <a:t> </a:t>
            </a:r>
            <a:r>
              <a:rPr lang="fi-FI" kern="1200" dirty="0" err="1">
                <a:solidFill>
                  <a:prstClr val="black"/>
                </a:solidFill>
                <a:latin typeface="Calibri" panose="020F0502020204030204"/>
              </a:rPr>
              <a:t>take</a:t>
            </a:r>
            <a:r>
              <a:rPr lang="fi-FI" kern="1200" dirty="0">
                <a:solidFill>
                  <a:prstClr val="black"/>
                </a:solidFill>
                <a:latin typeface="Calibri" panose="020F0502020204030204"/>
              </a:rPr>
              <a:t> </a:t>
            </a:r>
            <a:r>
              <a:rPr lang="fi-FI" kern="1200" dirty="0" err="1">
                <a:solidFill>
                  <a:prstClr val="black"/>
                </a:solidFill>
                <a:latin typeface="Calibri" panose="020F0502020204030204"/>
              </a:rPr>
              <a:t>risks</a:t>
            </a:r>
            <a:r>
              <a:rPr lang="fi-FI" kern="1200" dirty="0">
                <a:solidFill>
                  <a:prstClr val="black"/>
                </a:solidFill>
                <a:latin typeface="Calibri" panose="020F0502020204030204"/>
              </a:rPr>
              <a:t> </a:t>
            </a:r>
            <a:r>
              <a:rPr lang="fi-FI" kern="1200" dirty="0" err="1">
                <a:solidFill>
                  <a:prstClr val="black"/>
                </a:solidFill>
                <a:latin typeface="Calibri" panose="020F0502020204030204"/>
              </a:rPr>
              <a:t>with</a:t>
            </a:r>
            <a:r>
              <a:rPr lang="fi-FI" kern="1200" dirty="0">
                <a:solidFill>
                  <a:prstClr val="black"/>
                </a:solidFill>
                <a:latin typeface="Calibri" panose="020F0502020204030204"/>
              </a:rPr>
              <a:t> person </a:t>
            </a:r>
            <a:r>
              <a:rPr lang="fi-FI" kern="1200" dirty="0" err="1">
                <a:solidFill>
                  <a:prstClr val="black"/>
                </a:solidFill>
                <a:latin typeface="Calibri" panose="020F0502020204030204"/>
              </a:rPr>
              <a:t>who</a:t>
            </a:r>
            <a:r>
              <a:rPr lang="fi-FI" kern="1200" dirty="0">
                <a:solidFill>
                  <a:prstClr val="black"/>
                </a:solidFill>
                <a:latin typeface="Calibri" panose="020F0502020204030204"/>
              </a:rPr>
              <a:t> is </a:t>
            </a:r>
            <a:r>
              <a:rPr lang="fi-FI" kern="1200" dirty="0" err="1">
                <a:solidFill>
                  <a:prstClr val="black"/>
                </a:solidFill>
                <a:latin typeface="Calibri" panose="020F0502020204030204"/>
              </a:rPr>
              <a:t>accepting</a:t>
            </a:r>
            <a:r>
              <a:rPr lang="fi-FI" kern="1200" dirty="0">
                <a:solidFill>
                  <a:prstClr val="black"/>
                </a:solidFill>
                <a:latin typeface="Calibri" panose="020F0502020204030204"/>
              </a:rPr>
              <a:t>, </a:t>
            </a:r>
            <a:r>
              <a:rPr lang="fi-FI" kern="1200" dirty="0" err="1">
                <a:solidFill>
                  <a:prstClr val="black"/>
                </a:solidFill>
                <a:latin typeface="Calibri" panose="020F0502020204030204"/>
              </a:rPr>
              <a:t>caring</a:t>
            </a:r>
            <a:r>
              <a:rPr lang="fi-FI" kern="1200" dirty="0">
                <a:solidFill>
                  <a:prstClr val="black"/>
                </a:solidFill>
                <a:latin typeface="Calibri" panose="020F0502020204030204"/>
              </a:rPr>
              <a:t> and </a:t>
            </a:r>
            <a:r>
              <a:rPr lang="fi-FI" kern="1200" dirty="0" err="1">
                <a:solidFill>
                  <a:prstClr val="black"/>
                </a:solidFill>
                <a:latin typeface="Calibri" panose="020F0502020204030204"/>
              </a:rPr>
              <a:t>compassionate</a:t>
            </a:r>
            <a:endParaRPr lang="fi-FI"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fi-FI" sz="2800" kern="1200" dirty="0">
              <a:solidFill>
                <a:prstClr val="black"/>
              </a:solidFill>
              <a:latin typeface="Calibri" panose="020F0502020204030204"/>
            </a:endParaRPr>
          </a:p>
          <a:p>
            <a:endParaRPr lang="en-GB" dirty="0"/>
          </a:p>
        </p:txBody>
      </p:sp>
      <p:pic>
        <p:nvPicPr>
          <p:cNvPr id="5" name="Kuva 4"/>
          <p:cNvPicPr>
            <a:picLocks noChangeAspect="1"/>
          </p:cNvPicPr>
          <p:nvPr/>
        </p:nvPicPr>
        <p:blipFill>
          <a:blip r:embed="rId3"/>
          <a:stretch>
            <a:fillRect/>
          </a:stretch>
        </p:blipFill>
        <p:spPr>
          <a:xfrm>
            <a:off x="-126086" y="3043472"/>
            <a:ext cx="5358848" cy="3804234"/>
          </a:xfrm>
          <a:prstGeom prst="rect">
            <a:avLst/>
          </a:prstGeom>
        </p:spPr>
      </p:pic>
      <p:pic>
        <p:nvPicPr>
          <p:cNvPr id="6" name="Kuva 5"/>
          <p:cNvPicPr>
            <a:picLocks noChangeAspect="1"/>
          </p:cNvPicPr>
          <p:nvPr/>
        </p:nvPicPr>
        <p:blipFill>
          <a:blip r:embed="rId4"/>
          <a:stretch>
            <a:fillRect/>
          </a:stretch>
        </p:blipFill>
        <p:spPr>
          <a:xfrm>
            <a:off x="5232762" y="2940292"/>
            <a:ext cx="3911238" cy="3907414"/>
          </a:xfrm>
          <a:prstGeom prst="rect">
            <a:avLst/>
          </a:prstGeom>
        </p:spPr>
      </p:pic>
    </p:spTree>
    <p:extLst>
      <p:ext uri="{BB962C8B-B14F-4D97-AF65-F5344CB8AC3E}">
        <p14:creationId xmlns:p14="http://schemas.microsoft.com/office/powerpoint/2010/main" val="178919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1475656" y="332656"/>
            <a:ext cx="7211144" cy="6264696"/>
          </a:xfrm>
        </p:spPr>
        <p:txBody>
          <a:bodyPr/>
          <a:lstStyle/>
          <a:p>
            <a:pPr marL="0" lvl="0" indent="0" eaLnBrk="1" fontAlgn="auto" hangingPunct="1">
              <a:lnSpc>
                <a:spcPct val="90000"/>
              </a:lnSpc>
              <a:spcBef>
                <a:spcPts val="1000"/>
              </a:spcBef>
              <a:spcAft>
                <a:spcPts val="0"/>
              </a:spcAft>
              <a:buNone/>
            </a:pPr>
            <a:r>
              <a:rPr lang="fi-FI" sz="2800" kern="1200" dirty="0" err="1">
                <a:solidFill>
                  <a:prstClr val="black"/>
                </a:solidFill>
                <a:latin typeface="Calibri" panose="020F0502020204030204"/>
              </a:rPr>
              <a:t>The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problem</a:t>
            </a:r>
            <a:r>
              <a:rPr lang="fi-FI" sz="2800" kern="1200" dirty="0">
                <a:solidFill>
                  <a:prstClr val="black"/>
                </a:solidFill>
                <a:latin typeface="Calibri" panose="020F0502020204030204"/>
              </a:rPr>
              <a:t> is </a:t>
            </a:r>
            <a:r>
              <a:rPr lang="fi-FI" sz="2800" kern="1200" dirty="0" err="1">
                <a:solidFill>
                  <a:prstClr val="black"/>
                </a:solidFill>
                <a:latin typeface="Calibri" panose="020F0502020204030204"/>
              </a:rPr>
              <a:t>that</a:t>
            </a:r>
            <a:r>
              <a:rPr lang="fi-FI" sz="2800" kern="1200" dirty="0">
                <a:solidFill>
                  <a:prstClr val="black"/>
                </a:solidFill>
                <a:latin typeface="Calibri" panose="020F0502020204030204"/>
              </a:rPr>
              <a:t> </a:t>
            </a:r>
            <a:r>
              <a:rPr lang="fi-FI" sz="2800" b="1" kern="1200" dirty="0">
                <a:solidFill>
                  <a:prstClr val="black"/>
                </a:solidFill>
                <a:latin typeface="Calibri" panose="020F0502020204030204"/>
              </a:rPr>
              <a:t>no </a:t>
            </a:r>
            <a:r>
              <a:rPr lang="fi-FI" sz="2800" b="1" kern="1200" dirty="0" err="1">
                <a:solidFill>
                  <a:prstClr val="black"/>
                </a:solidFill>
                <a:latin typeface="Calibri" panose="020F0502020204030204"/>
              </a:rPr>
              <a:t>one</a:t>
            </a:r>
            <a:r>
              <a:rPr lang="fi-FI" sz="2800" b="1" kern="1200" dirty="0">
                <a:solidFill>
                  <a:prstClr val="black"/>
                </a:solidFill>
                <a:latin typeface="Calibri" panose="020F0502020204030204"/>
              </a:rPr>
              <a:t> is </a:t>
            </a:r>
            <a:r>
              <a:rPr lang="fi-FI" sz="2800" b="1" kern="1200" dirty="0" err="1">
                <a:solidFill>
                  <a:prstClr val="black"/>
                </a:solidFill>
                <a:latin typeface="Calibri" panose="020F0502020204030204"/>
              </a:rPr>
              <a:t>completely</a:t>
            </a:r>
            <a:r>
              <a:rPr lang="fi-FI" sz="2800" b="1" kern="1200" dirty="0">
                <a:solidFill>
                  <a:prstClr val="black"/>
                </a:solidFill>
                <a:latin typeface="Calibri" panose="020F0502020204030204"/>
              </a:rPr>
              <a:t> </a:t>
            </a:r>
            <a:r>
              <a:rPr lang="fi-FI" sz="2800" b="1" kern="1200" dirty="0" err="1">
                <a:solidFill>
                  <a:prstClr val="black"/>
                </a:solidFill>
                <a:latin typeface="Calibri" panose="020F0502020204030204"/>
              </a:rPr>
              <a:t>reliable</a:t>
            </a:r>
            <a:r>
              <a:rPr lang="fi-FI" sz="2800" b="1" kern="1200" dirty="0">
                <a:solidFill>
                  <a:prstClr val="black"/>
                </a:solidFill>
                <a:latin typeface="Calibri" panose="020F0502020204030204"/>
              </a:rPr>
              <a:t> </a:t>
            </a:r>
            <a:r>
              <a:rPr lang="fi-FI" sz="2800" kern="1200" dirty="0" err="1">
                <a:solidFill>
                  <a:prstClr val="black"/>
                </a:solidFill>
                <a:latin typeface="Calibri" panose="020F0502020204030204"/>
              </a:rPr>
              <a:t>when</a:t>
            </a:r>
            <a:r>
              <a:rPr lang="fi-FI" sz="2800" kern="1200" dirty="0">
                <a:solidFill>
                  <a:prstClr val="black"/>
                </a:solidFill>
                <a:latin typeface="Calibri" panose="020F0502020204030204"/>
              </a:rPr>
              <a:t> it </a:t>
            </a:r>
            <a:r>
              <a:rPr lang="fi-FI" sz="2800" kern="1200" dirty="0" err="1">
                <a:solidFill>
                  <a:prstClr val="black"/>
                </a:solidFill>
                <a:latin typeface="Calibri" panose="020F0502020204030204"/>
              </a:rPr>
              <a:t>comes</a:t>
            </a:r>
            <a:r>
              <a:rPr lang="fi-FI" sz="2800" kern="1200" dirty="0">
                <a:solidFill>
                  <a:prstClr val="black"/>
                </a:solidFill>
                <a:latin typeface="Calibri" panose="020F0502020204030204"/>
              </a:rPr>
              <a:t> to </a:t>
            </a:r>
            <a:r>
              <a:rPr lang="fi-FI" sz="2800" kern="1200" dirty="0" err="1">
                <a:solidFill>
                  <a:prstClr val="black"/>
                </a:solidFill>
                <a:latin typeface="Calibri" panose="020F0502020204030204"/>
              </a:rPr>
              <a:t>these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qualities</a:t>
            </a:r>
            <a:r>
              <a:rPr lang="fi-FI" sz="2800" kern="1200" dirty="0">
                <a:solidFill>
                  <a:prstClr val="black"/>
                </a:solidFill>
                <a:latin typeface="Calibri" panose="020F0502020204030204"/>
              </a:rPr>
              <a:t>. </a:t>
            </a:r>
          </a:p>
          <a:p>
            <a:pPr marL="0" lvl="0" indent="0" eaLnBrk="1" fontAlgn="auto" hangingPunct="1">
              <a:lnSpc>
                <a:spcPct val="90000"/>
              </a:lnSpc>
              <a:spcBef>
                <a:spcPts val="1000"/>
              </a:spcBef>
              <a:spcAft>
                <a:spcPts val="0"/>
              </a:spcAft>
              <a:buNone/>
            </a:pPr>
            <a:r>
              <a:rPr lang="fi-FI" sz="2800" kern="1200" dirty="0" err="1">
                <a:solidFill>
                  <a:prstClr val="black"/>
                </a:solidFill>
                <a:latin typeface="Calibri" panose="020F0502020204030204"/>
              </a:rPr>
              <a:t>Most</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people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have</a:t>
            </a:r>
            <a:r>
              <a:rPr lang="fi-FI" sz="2800" kern="1200" dirty="0">
                <a:solidFill>
                  <a:prstClr val="black"/>
                </a:solidFill>
                <a:latin typeface="Calibri" panose="020F0502020204030204"/>
              </a:rPr>
              <a:t> </a:t>
            </a:r>
            <a:r>
              <a:rPr lang="fi-FI" sz="2800" b="1" kern="1200" dirty="0" err="1">
                <a:solidFill>
                  <a:prstClr val="black"/>
                </a:solidFill>
                <a:latin typeface="Calibri" panose="020F0502020204030204"/>
              </a:rPr>
              <a:t>bad</a:t>
            </a:r>
            <a:r>
              <a:rPr lang="fi-FI" sz="2800" b="1" kern="1200" dirty="0">
                <a:solidFill>
                  <a:prstClr val="black"/>
                </a:solidFill>
                <a:latin typeface="Calibri" panose="020F0502020204030204"/>
              </a:rPr>
              <a:t> </a:t>
            </a:r>
            <a:r>
              <a:rPr lang="fi-FI" sz="2800" b="1" kern="1200" dirty="0" err="1">
                <a:solidFill>
                  <a:prstClr val="black"/>
                </a:solidFill>
                <a:latin typeface="Calibri" panose="020F0502020204030204"/>
              </a:rPr>
              <a:t>days</a:t>
            </a:r>
            <a:r>
              <a:rPr lang="fi-FI" sz="2800" b="1" kern="1200" dirty="0">
                <a:solidFill>
                  <a:prstClr val="black"/>
                </a:solidFill>
                <a:latin typeface="Calibri" panose="020F0502020204030204"/>
              </a:rPr>
              <a:t>,</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when</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they</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may</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be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irritable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or</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grumpy</a:t>
            </a:r>
            <a:r>
              <a:rPr lang="fi-FI" sz="2800" kern="1200" dirty="0">
                <a:solidFill>
                  <a:prstClr val="black"/>
                </a:solidFill>
                <a:latin typeface="Calibri" panose="020F0502020204030204"/>
              </a:rPr>
              <a:t>. </a:t>
            </a:r>
          </a:p>
          <a:p>
            <a:pPr marL="0" lvl="0" indent="0" eaLnBrk="1" fontAlgn="auto" hangingPunct="1">
              <a:lnSpc>
                <a:spcPct val="90000"/>
              </a:lnSpc>
              <a:spcBef>
                <a:spcPts val="1000"/>
              </a:spcBef>
              <a:spcAft>
                <a:spcPts val="0"/>
              </a:spcAft>
              <a:buNone/>
            </a:pPr>
            <a:endParaRPr lang="fi-FI" sz="36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fi-FI" sz="24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What</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happens</a:t>
            </a:r>
            <a:r>
              <a:rPr lang="fi-FI" sz="2800" kern="1200" dirty="0">
                <a:solidFill>
                  <a:prstClr val="black"/>
                </a:solidFill>
                <a:latin typeface="Calibri" panose="020F0502020204030204"/>
              </a:rPr>
              <a:t> to </a:t>
            </a:r>
            <a:r>
              <a:rPr lang="fi-FI" sz="2800" kern="1200" dirty="0" err="1">
                <a:solidFill>
                  <a:prstClr val="black"/>
                </a:solidFill>
                <a:latin typeface="Calibri" panose="020F0502020204030204"/>
              </a:rPr>
              <a:t>safety</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when</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the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other</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person’s</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acceptance</a:t>
            </a:r>
            <a:r>
              <a:rPr lang="fi-FI" sz="2800" kern="1200" dirty="0">
                <a:solidFill>
                  <a:prstClr val="black"/>
                </a:solidFill>
                <a:latin typeface="Calibri" panose="020F0502020204030204"/>
              </a:rPr>
              <a:t> and   	         	     </a:t>
            </a:r>
            <a:r>
              <a:rPr lang="fi-FI" sz="2800" kern="1200" dirty="0" err="1">
                <a:solidFill>
                  <a:prstClr val="black"/>
                </a:solidFill>
                <a:latin typeface="Calibri" panose="020F0502020204030204"/>
              </a:rPr>
              <a:t>caring</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goes</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away</a:t>
            </a:r>
            <a:r>
              <a:rPr lang="fi-FI" sz="2800" kern="1200" dirty="0">
                <a:solidFill>
                  <a:prstClr val="black"/>
                </a:solidFill>
                <a:latin typeface="Calibri" panose="020F0502020204030204"/>
              </a:rPr>
              <a:t>?</a:t>
            </a:r>
          </a:p>
          <a:p>
            <a:endParaRPr lang="en-GB" dirty="0"/>
          </a:p>
        </p:txBody>
      </p:sp>
      <p:pic>
        <p:nvPicPr>
          <p:cNvPr id="4" name="Kuva 3"/>
          <p:cNvPicPr>
            <a:picLocks noChangeAspect="1"/>
          </p:cNvPicPr>
          <p:nvPr/>
        </p:nvPicPr>
        <p:blipFill>
          <a:blip r:embed="rId3"/>
          <a:stretch>
            <a:fillRect/>
          </a:stretch>
        </p:blipFill>
        <p:spPr>
          <a:xfrm>
            <a:off x="393261" y="2276872"/>
            <a:ext cx="4151736" cy="2773920"/>
          </a:xfrm>
          <a:prstGeom prst="rect">
            <a:avLst/>
          </a:prstGeom>
        </p:spPr>
      </p:pic>
      <p:pic>
        <p:nvPicPr>
          <p:cNvPr id="5" name="Kuva 4"/>
          <p:cNvPicPr>
            <a:picLocks noChangeAspect="1"/>
          </p:cNvPicPr>
          <p:nvPr/>
        </p:nvPicPr>
        <p:blipFill>
          <a:blip r:embed="rId4"/>
          <a:stretch>
            <a:fillRect/>
          </a:stretch>
        </p:blipFill>
        <p:spPr>
          <a:xfrm>
            <a:off x="4716016" y="2276872"/>
            <a:ext cx="4163929" cy="2773920"/>
          </a:xfrm>
          <a:prstGeom prst="rect">
            <a:avLst/>
          </a:prstGeom>
        </p:spPr>
      </p:pic>
    </p:spTree>
    <p:extLst>
      <p:ext uri="{BB962C8B-B14F-4D97-AF65-F5344CB8AC3E}">
        <p14:creationId xmlns:p14="http://schemas.microsoft.com/office/powerpoint/2010/main" val="315257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1187624" y="188640"/>
            <a:ext cx="8229600" cy="4525963"/>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the moment we are triggered into fear — fear of rejection, of domination, of abandonment, of losing ourselves or losing the other.</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We abandon ourselves and become reactive — getting angry, complying, withdrawing, resisting, blaming, defending, explaining, attacking and so on.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None of these behaviors create inner safety, nor do they contribute to relationship safety.</a:t>
            </a:r>
            <a:endParaRPr lang="fi-FI" sz="2800" kern="1200" dirty="0">
              <a:solidFill>
                <a:prstClr val="black"/>
              </a:solidFill>
              <a:latin typeface="Calibri" panose="020F0502020204030204"/>
            </a:endParaRPr>
          </a:p>
          <a:p>
            <a:endParaRPr lang="en-GB" dirty="0"/>
          </a:p>
        </p:txBody>
      </p:sp>
      <p:pic>
        <p:nvPicPr>
          <p:cNvPr id="5" name="Kuva 4"/>
          <p:cNvPicPr>
            <a:picLocks noChangeAspect="1"/>
          </p:cNvPicPr>
          <p:nvPr/>
        </p:nvPicPr>
        <p:blipFill>
          <a:blip r:embed="rId3"/>
          <a:stretch>
            <a:fillRect/>
          </a:stretch>
        </p:blipFill>
        <p:spPr>
          <a:xfrm>
            <a:off x="-25499" y="3850463"/>
            <a:ext cx="3267739" cy="2170364"/>
          </a:xfrm>
          <a:prstGeom prst="rect">
            <a:avLst/>
          </a:prstGeom>
        </p:spPr>
      </p:pic>
      <p:pic>
        <p:nvPicPr>
          <p:cNvPr id="6" name="Kuva 5"/>
          <p:cNvPicPr>
            <a:picLocks noChangeAspect="1"/>
          </p:cNvPicPr>
          <p:nvPr/>
        </p:nvPicPr>
        <p:blipFill>
          <a:blip r:embed="rId4"/>
          <a:stretch>
            <a:fillRect/>
          </a:stretch>
        </p:blipFill>
        <p:spPr>
          <a:xfrm>
            <a:off x="3059833" y="3816580"/>
            <a:ext cx="2918390" cy="2207147"/>
          </a:xfrm>
          <a:prstGeom prst="rect">
            <a:avLst/>
          </a:prstGeom>
        </p:spPr>
      </p:pic>
      <p:pic>
        <p:nvPicPr>
          <p:cNvPr id="7" name="Kuva 6"/>
          <p:cNvPicPr>
            <a:picLocks noChangeAspect="1"/>
          </p:cNvPicPr>
          <p:nvPr/>
        </p:nvPicPr>
        <p:blipFill>
          <a:blip r:embed="rId5"/>
          <a:stretch>
            <a:fillRect/>
          </a:stretch>
        </p:blipFill>
        <p:spPr>
          <a:xfrm>
            <a:off x="5881557" y="3835549"/>
            <a:ext cx="3262443" cy="2169208"/>
          </a:xfrm>
          <a:prstGeom prst="rect">
            <a:avLst/>
          </a:prstGeom>
        </p:spPr>
      </p:pic>
    </p:spTree>
    <p:extLst>
      <p:ext uri="{BB962C8B-B14F-4D97-AF65-F5344CB8AC3E}">
        <p14:creationId xmlns:p14="http://schemas.microsoft.com/office/powerpoint/2010/main" val="344852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r>
              <a:rPr lang="en-US" sz="3600" b="1" kern="1200" dirty="0">
                <a:solidFill>
                  <a:prstClr val="black"/>
                </a:solidFill>
                <a:latin typeface="Calibri Light" panose="020F0302020204030204"/>
              </a:rPr>
              <a:t>Our sense of safety needs to come </a:t>
            </a:r>
            <a:br>
              <a:rPr lang="en-US" sz="3600" b="1" kern="1200" dirty="0">
                <a:solidFill>
                  <a:prstClr val="black"/>
                </a:solidFill>
                <a:latin typeface="Calibri Light" panose="020F0302020204030204"/>
              </a:rPr>
            </a:br>
            <a:r>
              <a:rPr lang="en-US" sz="3600" b="1" kern="1200" dirty="0">
                <a:solidFill>
                  <a:prstClr val="black"/>
                </a:solidFill>
                <a:latin typeface="Calibri Light" panose="020F0302020204030204"/>
              </a:rPr>
              <a:t>from within as well as from without</a:t>
            </a:r>
            <a:endParaRPr lang="en-GB" sz="3600" b="1"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1115616" y="1600200"/>
            <a:ext cx="7571184" cy="4525963"/>
          </a:xfrm>
        </p:spPr>
        <p:txBody>
          <a:bodyPr/>
          <a:lstStyle/>
          <a:p>
            <a:pPr marL="0" lvl="0" indent="0" eaLnBrk="1" fontAlgn="auto" hangingPunct="1">
              <a:lnSpc>
                <a:spcPct val="90000"/>
              </a:lnSpc>
              <a:spcBef>
                <a:spcPts val="1000"/>
              </a:spcBef>
              <a:spcAft>
                <a:spcPts val="0"/>
              </a:spcAft>
              <a:buNone/>
            </a:pPr>
            <a:r>
              <a:rPr lang="en-US" sz="2400" kern="1200" dirty="0">
                <a:solidFill>
                  <a:prstClr val="black"/>
                </a:solidFill>
                <a:latin typeface="Calibri" panose="020F0502020204030204"/>
              </a:rPr>
              <a:t>We need to become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400" kern="1200" dirty="0">
                <a:solidFill>
                  <a:prstClr val="black"/>
                </a:solidFill>
                <a:latin typeface="Calibri" panose="020F0502020204030204"/>
              </a:rPr>
              <a:t>strong enough within to not take another’s bad day personally.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400" kern="1200" dirty="0">
                <a:solidFill>
                  <a:prstClr val="black"/>
                </a:solidFill>
                <a:latin typeface="Calibri" panose="020F0502020204030204"/>
              </a:rPr>
              <a:t>centered enough within to stand up for ourselves, and take loving care of our feelings when another gets angry or blaming.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400" kern="1200" dirty="0">
                <a:solidFill>
                  <a:prstClr val="black"/>
                </a:solidFill>
                <a:latin typeface="Calibri" panose="020F0502020204030204"/>
              </a:rPr>
              <a:t>powerful enough within to stay                                              openhearted in the face conflict.</a:t>
            </a:r>
          </a:p>
          <a:p>
            <a:endParaRPr lang="en-GB" dirty="0"/>
          </a:p>
        </p:txBody>
      </p:sp>
      <p:pic>
        <p:nvPicPr>
          <p:cNvPr id="4" name="Kuva 3"/>
          <p:cNvPicPr>
            <a:picLocks noChangeAspect="1"/>
          </p:cNvPicPr>
          <p:nvPr/>
        </p:nvPicPr>
        <p:blipFill>
          <a:blip r:embed="rId3"/>
          <a:stretch>
            <a:fillRect/>
          </a:stretch>
        </p:blipFill>
        <p:spPr>
          <a:xfrm>
            <a:off x="5508104" y="4149080"/>
            <a:ext cx="3566889" cy="2374656"/>
          </a:xfrm>
          <a:prstGeom prst="rect">
            <a:avLst/>
          </a:prstGeom>
        </p:spPr>
      </p:pic>
    </p:spTree>
    <p:extLst>
      <p:ext uri="{BB962C8B-B14F-4D97-AF65-F5344CB8AC3E}">
        <p14:creationId xmlns:p14="http://schemas.microsoft.com/office/powerpoint/2010/main" val="4254544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a:xfrm>
            <a:off x="251520" y="332656"/>
            <a:ext cx="8229600" cy="1143000"/>
          </a:xfrm>
        </p:spPr>
        <p:txBody>
          <a:bodyPr/>
          <a:lstStyle/>
          <a:p>
            <a:r>
              <a:rPr lang="en-US" sz="2800" b="1" kern="1200" dirty="0">
                <a:solidFill>
                  <a:prstClr val="black"/>
                </a:solidFill>
                <a:latin typeface="Calibri Light" panose="020F0302020204030204"/>
              </a:rPr>
              <a:t>How do we learn to stay connected, openhearted and non-reactive in the face of fear and conflict? </a:t>
            </a:r>
            <a:endParaRPr lang="en-GB" sz="3200" b="1"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457200" y="1475656"/>
            <a:ext cx="8229600" cy="4650507"/>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en-US" sz="2400" kern="1200" dirty="0">
                <a:solidFill>
                  <a:prstClr val="black"/>
                </a:solidFill>
                <a:latin typeface="Calibri" panose="020F0502020204030204"/>
              </a:rPr>
              <a:t>The key is to regularly staying connected with the Comforter, Holy Spirit, so that when the fear and conflicts arise, you have that source available to you and can bring that comfort to your painful feelings. None of us can stay open by ourselves.</a:t>
            </a:r>
          </a:p>
          <a:p>
            <a:pPr marL="228600" lvl="0" indent="-228600" eaLnBrk="1" fontAlgn="auto" hangingPunct="1">
              <a:lnSpc>
                <a:spcPct val="90000"/>
              </a:lnSpc>
              <a:spcBef>
                <a:spcPts val="0"/>
              </a:spcBef>
              <a:spcAft>
                <a:spcPts val="0"/>
              </a:spcAft>
              <a:buFont typeface="Arial" panose="020B0604020202020204" pitchFamily="34" charset="0"/>
              <a:buChar char="•"/>
            </a:pPr>
            <a:r>
              <a:rPr lang="en-US" sz="2400" kern="1200" dirty="0">
                <a:solidFill>
                  <a:prstClr val="black"/>
                </a:solidFill>
                <a:latin typeface="Calibri" panose="020F0502020204030204"/>
              </a:rPr>
              <a:t>When our ego — our wounded self — is activated by fear and conflict, we must be able to turn to a source of spiritual power, Holy Spirit, for the strength to not react with our learned defenses, and the strength to bring                                compassion to our painful feelings.</a:t>
            </a:r>
          </a:p>
          <a:p>
            <a:endParaRPr lang="en-GB" dirty="0"/>
          </a:p>
        </p:txBody>
      </p:sp>
      <p:pic>
        <p:nvPicPr>
          <p:cNvPr id="4" name="Kuva 3"/>
          <p:cNvPicPr>
            <a:picLocks noChangeAspect="1"/>
          </p:cNvPicPr>
          <p:nvPr/>
        </p:nvPicPr>
        <p:blipFill>
          <a:blip r:embed="rId3"/>
          <a:stretch>
            <a:fillRect/>
          </a:stretch>
        </p:blipFill>
        <p:spPr>
          <a:xfrm>
            <a:off x="5292080" y="3895090"/>
            <a:ext cx="3645379" cy="2962910"/>
          </a:xfrm>
          <a:prstGeom prst="rect">
            <a:avLst/>
          </a:prstGeom>
        </p:spPr>
      </p:pic>
    </p:spTree>
    <p:extLst>
      <p:ext uri="{BB962C8B-B14F-4D97-AF65-F5344CB8AC3E}">
        <p14:creationId xmlns:p14="http://schemas.microsoft.com/office/powerpoint/2010/main" val="100211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r>
              <a:rPr lang="fi-FI" kern="1200" dirty="0" err="1">
                <a:solidFill>
                  <a:prstClr val="black"/>
                </a:solidFill>
                <a:latin typeface="Calibri Light" panose="020F0302020204030204"/>
              </a:rPr>
              <a:t>Good</a:t>
            </a:r>
            <a:r>
              <a:rPr lang="fi-FI" kern="1200" dirty="0">
                <a:solidFill>
                  <a:prstClr val="black"/>
                </a:solidFill>
                <a:latin typeface="Calibri Light" panose="020F0302020204030204"/>
              </a:rPr>
              <a:t> news! </a:t>
            </a:r>
            <a:endParaRPr lang="en-GB"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1259632" y="1268760"/>
            <a:ext cx="7956376" cy="4525963"/>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fi-FI" kern="1200" dirty="0" err="1">
                <a:solidFill>
                  <a:prstClr val="black"/>
                </a:solidFill>
                <a:latin typeface="Calibri" panose="020F0502020204030204"/>
              </a:rPr>
              <a:t>There</a:t>
            </a:r>
            <a:r>
              <a:rPr lang="fi-FI" kern="1200" dirty="0">
                <a:solidFill>
                  <a:prstClr val="black"/>
                </a:solidFill>
                <a:latin typeface="Calibri" panose="020F0502020204030204"/>
              </a:rPr>
              <a:t> is </a:t>
            </a:r>
            <a:r>
              <a:rPr lang="fi-FI" kern="1200" dirty="0" err="1">
                <a:solidFill>
                  <a:prstClr val="black"/>
                </a:solidFill>
                <a:latin typeface="Calibri" panose="020F0502020204030204"/>
              </a:rPr>
              <a:t>so</a:t>
            </a:r>
            <a:r>
              <a:rPr lang="fi-FI" kern="1200" dirty="0">
                <a:solidFill>
                  <a:prstClr val="black"/>
                </a:solidFill>
                <a:latin typeface="Calibri" panose="020F0502020204030204"/>
              </a:rPr>
              <a:t> </a:t>
            </a:r>
            <a:r>
              <a:rPr lang="fi-FI" kern="1200" dirty="0" err="1">
                <a:solidFill>
                  <a:prstClr val="black"/>
                </a:solidFill>
                <a:latin typeface="Calibri" panose="020F0502020204030204"/>
              </a:rPr>
              <a:t>much</a:t>
            </a:r>
            <a:r>
              <a:rPr lang="fi-FI" kern="1200" dirty="0">
                <a:solidFill>
                  <a:prstClr val="black"/>
                </a:solidFill>
                <a:latin typeface="Calibri" panose="020F0502020204030204"/>
              </a:rPr>
              <a:t> </a:t>
            </a:r>
            <a:r>
              <a:rPr lang="fi-FI" kern="1200" dirty="0" err="1">
                <a:solidFill>
                  <a:prstClr val="black"/>
                </a:solidFill>
                <a:latin typeface="Calibri" panose="020F0502020204030204"/>
              </a:rPr>
              <a:t>you</a:t>
            </a:r>
            <a:r>
              <a:rPr lang="fi-FI" kern="1200" dirty="0">
                <a:solidFill>
                  <a:prstClr val="black"/>
                </a:solidFill>
                <a:latin typeface="Calibri" panose="020F0502020204030204"/>
              </a:rPr>
              <a:t> </a:t>
            </a:r>
            <a:r>
              <a:rPr lang="fi-FI" kern="1200" dirty="0" err="1">
                <a:solidFill>
                  <a:prstClr val="black"/>
                </a:solidFill>
                <a:latin typeface="Calibri" panose="020F0502020204030204"/>
              </a:rPr>
              <a:t>can</a:t>
            </a:r>
            <a:r>
              <a:rPr lang="fi-FI" kern="1200" dirty="0">
                <a:solidFill>
                  <a:prstClr val="black"/>
                </a:solidFill>
                <a:latin typeface="Calibri" panose="020F0502020204030204"/>
              </a:rPr>
              <a:t> </a:t>
            </a:r>
            <a:r>
              <a:rPr lang="fi-FI" kern="1200" dirty="0" err="1">
                <a:solidFill>
                  <a:prstClr val="black"/>
                </a:solidFill>
                <a:latin typeface="Calibri" panose="020F0502020204030204"/>
              </a:rPr>
              <a:t>do</a:t>
            </a:r>
            <a:r>
              <a:rPr lang="fi-FI" kern="1200" dirty="0">
                <a:solidFill>
                  <a:prstClr val="black"/>
                </a:solidFill>
                <a:latin typeface="Calibri" panose="020F0502020204030204"/>
              </a:rPr>
              <a:t> to </a:t>
            </a:r>
            <a:r>
              <a:rPr lang="fi-FI" kern="1200" dirty="0" err="1">
                <a:solidFill>
                  <a:prstClr val="black"/>
                </a:solidFill>
                <a:latin typeface="Calibri" panose="020F0502020204030204"/>
              </a:rPr>
              <a:t>increase</a:t>
            </a:r>
            <a:r>
              <a:rPr lang="fi-FI" kern="1200" dirty="0">
                <a:solidFill>
                  <a:prstClr val="black"/>
                </a:solidFill>
                <a:latin typeface="Calibri" panose="020F0502020204030204"/>
              </a:rPr>
              <a:t> </a:t>
            </a:r>
            <a:r>
              <a:rPr lang="fi-FI" kern="1200" dirty="0" err="1">
                <a:solidFill>
                  <a:prstClr val="black"/>
                </a:solidFill>
                <a:latin typeface="Calibri" panose="020F0502020204030204"/>
              </a:rPr>
              <a:t>intimacy</a:t>
            </a:r>
            <a:r>
              <a:rPr lang="fi-FI" kern="1200" dirty="0">
                <a:solidFill>
                  <a:prstClr val="black"/>
                </a:solidFill>
                <a:latin typeface="Calibri" panose="020F0502020204030204"/>
              </a:rPr>
              <a:t>!</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kern="1200" dirty="0" err="1">
                <a:solidFill>
                  <a:prstClr val="black"/>
                </a:solidFill>
                <a:latin typeface="Calibri" panose="020F0502020204030204"/>
              </a:rPr>
              <a:t>Things</a:t>
            </a:r>
            <a:r>
              <a:rPr lang="fi-FI" kern="1200" dirty="0">
                <a:solidFill>
                  <a:prstClr val="black"/>
                </a:solidFill>
                <a:latin typeface="Calibri" panose="020F0502020204030204"/>
              </a:rPr>
              <a:t> to </a:t>
            </a:r>
            <a:r>
              <a:rPr lang="fi-FI" kern="1200" dirty="0" err="1">
                <a:solidFill>
                  <a:prstClr val="black"/>
                </a:solidFill>
                <a:latin typeface="Calibri" panose="020F0502020204030204"/>
              </a:rPr>
              <a:t>do</a:t>
            </a:r>
            <a:r>
              <a:rPr lang="fi-FI" kern="1200" dirty="0">
                <a:solidFill>
                  <a:prstClr val="black"/>
                </a:solidFill>
                <a:latin typeface="Calibri" panose="020F0502020204030204"/>
              </a:rPr>
              <a:t> </a:t>
            </a:r>
            <a:r>
              <a:rPr lang="fi-FI" kern="1200" dirty="0" err="1">
                <a:solidFill>
                  <a:prstClr val="black"/>
                </a:solidFill>
                <a:latin typeface="Calibri" panose="020F0502020204030204"/>
              </a:rPr>
              <a:t>are</a:t>
            </a:r>
            <a:r>
              <a:rPr lang="fi-FI" kern="1200" dirty="0">
                <a:solidFill>
                  <a:prstClr val="black"/>
                </a:solidFill>
                <a:latin typeface="Calibri" panose="020F0502020204030204"/>
              </a:rPr>
              <a:t> </a:t>
            </a:r>
            <a:r>
              <a:rPr lang="fi-FI" kern="1200" dirty="0" err="1">
                <a:solidFill>
                  <a:prstClr val="black"/>
                </a:solidFill>
                <a:latin typeface="Calibri" panose="020F0502020204030204"/>
              </a:rPr>
              <a:t>not</a:t>
            </a:r>
            <a:r>
              <a:rPr lang="fi-FI" kern="1200" dirty="0">
                <a:solidFill>
                  <a:prstClr val="black"/>
                </a:solidFill>
                <a:latin typeface="Calibri" panose="020F0502020204030204"/>
              </a:rPr>
              <a:t> </a:t>
            </a:r>
            <a:r>
              <a:rPr lang="fi-FI" kern="1200" dirty="0" err="1">
                <a:solidFill>
                  <a:prstClr val="black"/>
                </a:solidFill>
                <a:latin typeface="Calibri" panose="020F0502020204030204"/>
              </a:rPr>
              <a:t>difficult</a:t>
            </a:r>
            <a:r>
              <a:rPr lang="fi-FI" kern="1200" dirty="0">
                <a:solidFill>
                  <a:prstClr val="black"/>
                </a:solidFill>
                <a:latin typeface="Calibri" panose="020F0502020204030204"/>
              </a:rPr>
              <a:t> </a:t>
            </a:r>
            <a:r>
              <a:rPr lang="fi-FI" kern="1200" dirty="0" err="1">
                <a:solidFill>
                  <a:prstClr val="black"/>
                </a:solidFill>
                <a:latin typeface="Calibri" panose="020F0502020204030204"/>
              </a:rPr>
              <a:t>or</a:t>
            </a:r>
            <a:r>
              <a:rPr lang="fi-FI" kern="1200" dirty="0">
                <a:solidFill>
                  <a:prstClr val="black"/>
                </a:solidFill>
                <a:latin typeface="Calibri" panose="020F0502020204030204"/>
              </a:rPr>
              <a:t> </a:t>
            </a:r>
            <a:r>
              <a:rPr lang="fi-FI" kern="1200" dirty="0" err="1">
                <a:solidFill>
                  <a:prstClr val="black"/>
                </a:solidFill>
                <a:latin typeface="Calibri" panose="020F0502020204030204"/>
              </a:rPr>
              <a:t>complicated</a:t>
            </a:r>
            <a:r>
              <a:rPr lang="fi-FI" kern="1200" dirty="0">
                <a:solidFill>
                  <a:prstClr val="black"/>
                </a:solidFill>
                <a:latin typeface="Calibri" panose="020F0502020204030204"/>
              </a:rPr>
              <a:t>!</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kern="1200" dirty="0" err="1">
                <a:solidFill>
                  <a:prstClr val="black"/>
                </a:solidFill>
                <a:latin typeface="Calibri" panose="020F0502020204030204"/>
              </a:rPr>
              <a:t>You</a:t>
            </a:r>
            <a:r>
              <a:rPr lang="fi-FI" kern="1200" dirty="0">
                <a:solidFill>
                  <a:prstClr val="black"/>
                </a:solidFill>
                <a:latin typeface="Calibri" panose="020F0502020204030204"/>
              </a:rPr>
              <a:t> </a:t>
            </a:r>
            <a:r>
              <a:rPr lang="fi-FI" kern="1200" dirty="0" err="1">
                <a:solidFill>
                  <a:prstClr val="black"/>
                </a:solidFill>
                <a:latin typeface="Calibri" panose="020F0502020204030204"/>
              </a:rPr>
              <a:t>decide</a:t>
            </a:r>
            <a:r>
              <a:rPr lang="fi-FI" kern="1200" dirty="0">
                <a:solidFill>
                  <a:prstClr val="black"/>
                </a:solidFill>
                <a:latin typeface="Calibri" panose="020F0502020204030204"/>
              </a:rPr>
              <a:t> </a:t>
            </a:r>
            <a:r>
              <a:rPr lang="fi-FI" kern="1200" dirty="0" err="1">
                <a:solidFill>
                  <a:prstClr val="black"/>
                </a:solidFill>
                <a:latin typeface="Calibri" panose="020F0502020204030204"/>
              </a:rPr>
              <a:t>what</a:t>
            </a:r>
            <a:r>
              <a:rPr lang="fi-FI" kern="1200" dirty="0">
                <a:solidFill>
                  <a:prstClr val="black"/>
                </a:solidFill>
                <a:latin typeface="Calibri" panose="020F0502020204030204"/>
              </a:rPr>
              <a:t> </a:t>
            </a:r>
            <a:r>
              <a:rPr lang="fi-FI" kern="1200" dirty="0" err="1">
                <a:solidFill>
                  <a:prstClr val="black"/>
                </a:solidFill>
                <a:latin typeface="Calibri" panose="020F0502020204030204"/>
              </a:rPr>
              <a:t>you</a:t>
            </a:r>
            <a:r>
              <a:rPr lang="fi-FI" kern="1200" dirty="0">
                <a:solidFill>
                  <a:prstClr val="black"/>
                </a:solidFill>
                <a:latin typeface="Calibri" panose="020F0502020204030204"/>
              </a:rPr>
              <a:t> </a:t>
            </a:r>
            <a:r>
              <a:rPr lang="fi-FI" kern="1200" dirty="0" err="1">
                <a:solidFill>
                  <a:prstClr val="black"/>
                </a:solidFill>
                <a:latin typeface="Calibri" panose="020F0502020204030204"/>
              </a:rPr>
              <a:t>bring</a:t>
            </a:r>
            <a:r>
              <a:rPr lang="fi-FI" kern="1200" dirty="0">
                <a:solidFill>
                  <a:prstClr val="black"/>
                </a:solidFill>
                <a:latin typeface="Calibri" panose="020F0502020204030204"/>
              </a:rPr>
              <a:t> into </a:t>
            </a:r>
            <a:r>
              <a:rPr lang="fi-FI" kern="1200" dirty="0" err="1">
                <a:solidFill>
                  <a:prstClr val="black"/>
                </a:solidFill>
                <a:latin typeface="Calibri" panose="020F0502020204030204"/>
              </a:rPr>
              <a:t>your</a:t>
            </a:r>
            <a:r>
              <a:rPr lang="fi-FI" kern="1200" dirty="0">
                <a:solidFill>
                  <a:prstClr val="black"/>
                </a:solidFill>
                <a:latin typeface="Calibri" panose="020F0502020204030204"/>
              </a:rPr>
              <a:t> </a:t>
            </a:r>
            <a:r>
              <a:rPr lang="fi-FI" kern="1200" dirty="0" err="1">
                <a:solidFill>
                  <a:prstClr val="black"/>
                </a:solidFill>
                <a:latin typeface="Calibri" panose="020F0502020204030204"/>
              </a:rPr>
              <a:t>garden</a:t>
            </a:r>
            <a:r>
              <a:rPr lang="fi-FI" kern="1200" dirty="0">
                <a:solidFill>
                  <a:prstClr val="black"/>
                </a:solidFill>
                <a:latin typeface="Calibri" panose="020F0502020204030204"/>
              </a:rPr>
              <a:t>!</a:t>
            </a:r>
          </a:p>
          <a:p>
            <a:endParaRPr lang="en-GB" dirty="0"/>
          </a:p>
        </p:txBody>
      </p:sp>
      <p:pic>
        <p:nvPicPr>
          <p:cNvPr id="5" name="Kuva 4"/>
          <p:cNvPicPr>
            <a:picLocks noChangeAspect="1"/>
          </p:cNvPicPr>
          <p:nvPr/>
        </p:nvPicPr>
        <p:blipFill>
          <a:blip r:embed="rId3"/>
          <a:stretch>
            <a:fillRect/>
          </a:stretch>
        </p:blipFill>
        <p:spPr>
          <a:xfrm>
            <a:off x="5508104" y="3447315"/>
            <a:ext cx="2736304" cy="3341530"/>
          </a:xfrm>
          <a:prstGeom prst="rect">
            <a:avLst/>
          </a:prstGeom>
          <a:ln>
            <a:noFill/>
          </a:ln>
          <a:effectLst>
            <a:softEdge rad="112500"/>
          </a:effectLst>
        </p:spPr>
      </p:pic>
      <p:pic>
        <p:nvPicPr>
          <p:cNvPr id="6" name="Kuva 5"/>
          <p:cNvPicPr>
            <a:picLocks noChangeAspect="1"/>
          </p:cNvPicPr>
          <p:nvPr/>
        </p:nvPicPr>
        <p:blipFill>
          <a:blip r:embed="rId4"/>
          <a:stretch>
            <a:fillRect/>
          </a:stretch>
        </p:blipFill>
        <p:spPr>
          <a:xfrm>
            <a:off x="457200" y="3490484"/>
            <a:ext cx="4834880" cy="3217392"/>
          </a:xfrm>
          <a:prstGeom prst="rect">
            <a:avLst/>
          </a:prstGeom>
          <a:ln>
            <a:noFill/>
          </a:ln>
          <a:effectLst>
            <a:softEdge rad="112500"/>
          </a:effectLst>
        </p:spPr>
      </p:pic>
    </p:spTree>
    <p:extLst>
      <p:ext uri="{BB962C8B-B14F-4D97-AF65-F5344CB8AC3E}">
        <p14:creationId xmlns:p14="http://schemas.microsoft.com/office/powerpoint/2010/main" val="331513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r>
              <a:rPr lang="en-GB" sz="3600" dirty="0"/>
              <a:t>References</a:t>
            </a:r>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2411760" y="1600200"/>
            <a:ext cx="6275040" cy="4525963"/>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b="1" kern="1200" dirty="0">
                <a:solidFill>
                  <a:prstClr val="black"/>
                </a:solidFill>
                <a:latin typeface="Calibri" panose="020F0502020204030204"/>
              </a:rPr>
              <a:t>10 Types of Intimacy in Your Relationship, Dr. Bruce and Karen McCracken (</a:t>
            </a:r>
            <a:r>
              <a:rPr lang="en-US" sz="2000" b="1" kern="1200" dirty="0">
                <a:solidFill>
                  <a:prstClr val="black"/>
                </a:solidFill>
                <a:latin typeface="Calibri" panose="020F0502020204030204"/>
                <a:hlinkClick r:id="rId3"/>
              </a:rPr>
              <a:t>www.youtube.com/watch?v=Y3aDEbbzknc</a:t>
            </a:r>
            <a:r>
              <a:rPr lang="en-US" sz="2000" b="1" kern="1200" dirty="0">
                <a:solidFill>
                  <a:prstClr val="black"/>
                </a:solidFill>
                <a:latin typeface="Calibri" panose="020F0502020204030204"/>
              </a:rPr>
              <a:t>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b="1" kern="1200" dirty="0">
                <a:solidFill>
                  <a:prstClr val="black"/>
                </a:solidFill>
                <a:latin typeface="Calibri" panose="020F0502020204030204"/>
              </a:rPr>
              <a:t>Emotional, Spiritual and Physical Intimacy in Relationships -- Dr. Douglas Weiss (</a:t>
            </a:r>
            <a:r>
              <a:rPr lang="en-US" sz="2000" b="1" kern="1200" dirty="0">
                <a:solidFill>
                  <a:prstClr val="black"/>
                </a:solidFill>
                <a:latin typeface="Calibri" panose="020F0502020204030204"/>
                <a:hlinkClick r:id="rId3"/>
              </a:rPr>
              <a:t>www.youtube.com/watch?v=Y3aDEbbzknc</a:t>
            </a:r>
            <a:r>
              <a:rPr lang="en-US" sz="2000" b="1" kern="1200" dirty="0">
                <a:solidFill>
                  <a:prstClr val="black"/>
                </a:solidFill>
                <a:latin typeface="Calibri" panose="020F0502020204030204"/>
              </a:rPr>
              <a:t>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b="1" kern="1200" dirty="0">
                <a:solidFill>
                  <a:prstClr val="black"/>
                </a:solidFill>
                <a:latin typeface="Calibri" panose="020F0502020204030204"/>
              </a:rPr>
              <a:t>THE BLOG 06/23/2014 What Really Creates Emotional Intimacy, By Margaret Paul, Ph.D. (</a:t>
            </a:r>
            <a:r>
              <a:rPr lang="en-US" sz="2000" b="1" kern="1200" dirty="0">
                <a:solidFill>
                  <a:prstClr val="black"/>
                </a:solidFill>
                <a:latin typeface="Calibri" panose="020F0502020204030204"/>
                <a:hlinkClick r:id="rId4"/>
              </a:rPr>
              <a:t>https://www.huffingtonpost.com/margaret-paul-phd/what-really-creates-emoti_b_5521373.html</a:t>
            </a:r>
            <a:r>
              <a:rPr lang="en-US" sz="2000" b="1" kern="1200" dirty="0">
                <a:solidFill>
                  <a:prstClr val="black"/>
                </a:solidFill>
                <a:latin typeface="Calibri" panose="020F0502020204030204"/>
              </a:rPr>
              <a:t> )</a:t>
            </a:r>
          </a:p>
          <a:p>
            <a:endParaRPr lang="en-GB" sz="2400" dirty="0"/>
          </a:p>
        </p:txBody>
      </p:sp>
    </p:spTree>
    <p:extLst>
      <p:ext uri="{BB962C8B-B14F-4D97-AF65-F5344CB8AC3E}">
        <p14:creationId xmlns:p14="http://schemas.microsoft.com/office/powerpoint/2010/main" val="45520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280225-E68E-41DB-8FE7-7717B75BCAF6}"/>
              </a:ext>
            </a:extLst>
          </p:cNvPr>
          <p:cNvSpPr>
            <a:spLocks noGrp="1"/>
          </p:cNvSpPr>
          <p:nvPr>
            <p:ph type="ctrTitle"/>
          </p:nvPr>
        </p:nvSpPr>
        <p:spPr>
          <a:xfrm>
            <a:off x="685800" y="2130425"/>
            <a:ext cx="7772400" cy="1946647"/>
          </a:xfrm>
        </p:spPr>
        <p:txBody>
          <a:bodyPr/>
          <a:lstStyle/>
          <a:p>
            <a:r>
              <a:rPr lang="en-GB" dirty="0">
                <a:ln>
                  <a:solidFill>
                    <a:srgbClr val="6E5552"/>
                  </a:solidFill>
                </a:ln>
                <a:solidFill>
                  <a:srgbClr val="6E5552"/>
                </a:solidFill>
                <a:effectLst>
                  <a:outerShdw blurRad="38100" dist="38100" dir="2700000" algn="tl">
                    <a:srgbClr val="000000">
                      <a:alpha val="43137"/>
                    </a:srgbClr>
                  </a:outerShdw>
                </a:effectLst>
              </a:rPr>
              <a:t>Section 2: </a:t>
            </a:r>
            <a:br>
              <a:rPr lang="en-GB" dirty="0">
                <a:ln>
                  <a:solidFill>
                    <a:srgbClr val="6E5552"/>
                  </a:solidFill>
                </a:ln>
                <a:solidFill>
                  <a:srgbClr val="6E5552"/>
                </a:solidFill>
                <a:effectLst>
                  <a:outerShdw blurRad="38100" dist="38100" dir="2700000" algn="tl">
                    <a:srgbClr val="000000">
                      <a:alpha val="43137"/>
                    </a:srgbClr>
                  </a:outerShdw>
                </a:effectLst>
              </a:rPr>
            </a:br>
            <a:r>
              <a:rPr lang="en-GB" dirty="0">
                <a:ln>
                  <a:solidFill>
                    <a:srgbClr val="6E5552"/>
                  </a:solidFill>
                </a:ln>
                <a:solidFill>
                  <a:srgbClr val="6E5552"/>
                </a:solidFill>
                <a:effectLst>
                  <a:outerShdw blurRad="38100" dist="38100" dir="2700000" algn="tl">
                    <a:srgbClr val="000000">
                      <a:alpha val="43137"/>
                    </a:srgbClr>
                  </a:outerShdw>
                </a:effectLst>
              </a:rPr>
              <a:t>Humour in marriage</a:t>
            </a:r>
          </a:p>
        </p:txBody>
      </p:sp>
      <p:sp>
        <p:nvSpPr>
          <p:cNvPr id="5" name="Subtitle 4">
            <a:extLst>
              <a:ext uri="{FF2B5EF4-FFF2-40B4-BE49-F238E27FC236}">
                <a16:creationId xmlns:a16="http://schemas.microsoft.com/office/drawing/2014/main" id="{D48C01C8-CD40-4F72-9D41-BD77CEA82FA6}"/>
              </a:ext>
            </a:extLst>
          </p:cNvPr>
          <p:cNvSpPr>
            <a:spLocks noGrp="1"/>
          </p:cNvSpPr>
          <p:nvPr>
            <p:ph type="subTitle" idx="1"/>
          </p:nvPr>
        </p:nvSpPr>
        <p:spPr>
          <a:xfrm>
            <a:off x="1371600" y="4149080"/>
            <a:ext cx="6400800" cy="1752600"/>
          </a:xfrm>
        </p:spPr>
        <p:txBody>
          <a:bodyPr/>
          <a:lstStyle/>
          <a:p>
            <a:r>
              <a:rPr lang="en-GB" dirty="0">
                <a:solidFill>
                  <a:srgbClr val="6E5552"/>
                </a:solidFill>
              </a:rPr>
              <a:t>Deacon Peter</a:t>
            </a:r>
          </a:p>
        </p:txBody>
      </p:sp>
    </p:spTree>
    <p:extLst>
      <p:ext uri="{BB962C8B-B14F-4D97-AF65-F5344CB8AC3E}">
        <p14:creationId xmlns:p14="http://schemas.microsoft.com/office/powerpoint/2010/main" val="193753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r>
              <a:rPr lang="en-GB" dirty="0"/>
              <a:t>Outline of the seminar</a:t>
            </a:r>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1259632" y="1600200"/>
            <a:ext cx="7427168" cy="4525963"/>
          </a:xfrm>
        </p:spPr>
        <p:txBody>
          <a:bodyPr/>
          <a:lstStyle/>
          <a:p>
            <a:r>
              <a:rPr lang="en-GB" dirty="0"/>
              <a:t>Intimacy</a:t>
            </a:r>
          </a:p>
          <a:p>
            <a:r>
              <a:rPr lang="en-GB" dirty="0"/>
              <a:t>Humour in marriage</a:t>
            </a:r>
          </a:p>
          <a:p>
            <a:r>
              <a:rPr lang="en-US" dirty="0"/>
              <a:t>Conflict resolution in marriage</a:t>
            </a:r>
            <a:endParaRPr lang="en-GB" dirty="0"/>
          </a:p>
          <a:p>
            <a:r>
              <a:rPr lang="en-GB" dirty="0"/>
              <a:t>Coffee break</a:t>
            </a:r>
          </a:p>
          <a:p>
            <a:r>
              <a:rPr lang="en-GB" dirty="0"/>
              <a:t>Dealing with broken expectations</a:t>
            </a:r>
          </a:p>
          <a:p>
            <a:r>
              <a:rPr lang="en-GB" dirty="0"/>
              <a:t>Remain committed to your marriage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72899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15877E-FB6A-43E5-AC4E-6A5BE54E2ECD}"/>
              </a:ext>
            </a:extLst>
          </p:cNvPr>
          <p:cNvSpPr>
            <a:spLocks noGrp="1"/>
          </p:cNvSpPr>
          <p:nvPr>
            <p:ph type="ctrTitle"/>
          </p:nvPr>
        </p:nvSpPr>
        <p:spPr/>
        <p:txBody>
          <a:bodyPr/>
          <a:lstStyle/>
          <a:p>
            <a:r>
              <a:rPr lang="en-GB" dirty="0">
                <a:ln>
                  <a:solidFill>
                    <a:srgbClr val="6E5552"/>
                  </a:solidFill>
                </a:ln>
                <a:solidFill>
                  <a:srgbClr val="6E5552"/>
                </a:solidFill>
                <a:effectLst>
                  <a:outerShdw blurRad="38100" dist="38100" dir="2700000" algn="tl">
                    <a:srgbClr val="000000">
                      <a:alpha val="43137"/>
                    </a:srgbClr>
                  </a:outerShdw>
                </a:effectLst>
              </a:rPr>
              <a:t>Section 3:</a:t>
            </a:r>
            <a:br>
              <a:rPr lang="en-GB" dirty="0">
                <a:ln>
                  <a:solidFill>
                    <a:srgbClr val="6E5552"/>
                  </a:solidFill>
                </a:ln>
                <a:solidFill>
                  <a:srgbClr val="6E5552"/>
                </a:solidFill>
                <a:effectLst>
                  <a:outerShdw blurRad="38100" dist="38100" dir="2700000" algn="tl">
                    <a:srgbClr val="000000">
                      <a:alpha val="43137"/>
                    </a:srgbClr>
                  </a:outerShdw>
                </a:effectLst>
              </a:rPr>
            </a:br>
            <a:r>
              <a:rPr lang="en-US" dirty="0">
                <a:ln>
                  <a:solidFill>
                    <a:srgbClr val="6E5552"/>
                  </a:solidFill>
                </a:ln>
                <a:solidFill>
                  <a:srgbClr val="6E5552"/>
                </a:solidFill>
                <a:effectLst>
                  <a:outerShdw blurRad="38100" dist="38100" dir="2700000" algn="tl">
                    <a:srgbClr val="000000">
                      <a:alpha val="43137"/>
                    </a:srgbClr>
                  </a:outerShdw>
                </a:effectLst>
              </a:rPr>
              <a:t>Conflict resolution </a:t>
            </a:r>
            <a:br>
              <a:rPr lang="en-US" dirty="0">
                <a:ln>
                  <a:solidFill>
                    <a:srgbClr val="6E5552"/>
                  </a:solidFill>
                </a:ln>
                <a:solidFill>
                  <a:srgbClr val="6E5552"/>
                </a:solidFill>
                <a:effectLst>
                  <a:outerShdw blurRad="38100" dist="38100" dir="2700000" algn="tl">
                    <a:srgbClr val="000000">
                      <a:alpha val="43137"/>
                    </a:srgbClr>
                  </a:outerShdw>
                </a:effectLst>
              </a:rPr>
            </a:br>
            <a:r>
              <a:rPr lang="en-US" dirty="0">
                <a:ln>
                  <a:solidFill>
                    <a:srgbClr val="6E5552"/>
                  </a:solidFill>
                </a:ln>
                <a:solidFill>
                  <a:srgbClr val="6E5552"/>
                </a:solidFill>
                <a:effectLst>
                  <a:outerShdw blurRad="38100" dist="38100" dir="2700000" algn="tl">
                    <a:srgbClr val="000000">
                      <a:alpha val="43137"/>
                    </a:srgbClr>
                  </a:outerShdw>
                </a:effectLst>
              </a:rPr>
              <a:t>in marriage</a:t>
            </a:r>
            <a:endParaRPr lang="en-GB" dirty="0">
              <a:ln>
                <a:solidFill>
                  <a:srgbClr val="6E5552"/>
                </a:solidFill>
              </a:ln>
              <a:solidFill>
                <a:srgbClr val="6E5552"/>
              </a:solidFill>
              <a:effectLst>
                <a:outerShdw blurRad="38100" dist="38100" dir="2700000" algn="tl">
                  <a:srgbClr val="000000">
                    <a:alpha val="43137"/>
                  </a:srgbClr>
                </a:outerShdw>
              </a:effectLst>
            </a:endParaRPr>
          </a:p>
        </p:txBody>
      </p:sp>
      <p:sp>
        <p:nvSpPr>
          <p:cNvPr id="5" name="Subtitle 4">
            <a:extLst>
              <a:ext uri="{FF2B5EF4-FFF2-40B4-BE49-F238E27FC236}">
                <a16:creationId xmlns:a16="http://schemas.microsoft.com/office/drawing/2014/main" id="{E80EC983-270E-45C8-AD8A-B6B5167CFAD3}"/>
              </a:ext>
            </a:extLst>
          </p:cNvPr>
          <p:cNvSpPr>
            <a:spLocks noGrp="1"/>
          </p:cNvSpPr>
          <p:nvPr>
            <p:ph type="subTitle" idx="1"/>
          </p:nvPr>
        </p:nvSpPr>
        <p:spPr>
          <a:xfrm>
            <a:off x="1371600" y="4149080"/>
            <a:ext cx="6400800" cy="1752600"/>
          </a:xfrm>
        </p:spPr>
        <p:txBody>
          <a:bodyPr/>
          <a:lstStyle/>
          <a:p>
            <a:r>
              <a:rPr lang="en-GB" dirty="0">
                <a:solidFill>
                  <a:srgbClr val="6E5552"/>
                </a:solidFill>
              </a:rPr>
              <a:t>Deacon Chris</a:t>
            </a:r>
          </a:p>
        </p:txBody>
      </p:sp>
    </p:spTree>
    <p:extLst>
      <p:ext uri="{BB962C8B-B14F-4D97-AF65-F5344CB8AC3E}">
        <p14:creationId xmlns:p14="http://schemas.microsoft.com/office/powerpoint/2010/main" val="3474878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67227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D93D77-D5C1-4EC6-A228-E99F387EE9DF}"/>
              </a:ext>
            </a:extLst>
          </p:cNvPr>
          <p:cNvSpPr>
            <a:spLocks noGrp="1"/>
          </p:cNvSpPr>
          <p:nvPr>
            <p:ph type="ctrTitle"/>
          </p:nvPr>
        </p:nvSpPr>
        <p:spPr>
          <a:xfrm>
            <a:off x="685800" y="2130425"/>
            <a:ext cx="7772400" cy="1755775"/>
          </a:xfrm>
        </p:spPr>
        <p:txBody>
          <a:bodyPr/>
          <a:lstStyle/>
          <a:p>
            <a:r>
              <a:rPr lang="en-GB" dirty="0">
                <a:ln>
                  <a:solidFill>
                    <a:srgbClr val="6E5552"/>
                  </a:solidFill>
                </a:ln>
                <a:solidFill>
                  <a:srgbClr val="6E5552"/>
                </a:solidFill>
                <a:effectLst>
                  <a:outerShdw blurRad="38100" dist="38100" dir="2700000" algn="tl">
                    <a:srgbClr val="000000">
                      <a:alpha val="43137"/>
                    </a:srgbClr>
                  </a:outerShdw>
                </a:effectLst>
              </a:rPr>
              <a:t>Section 4: </a:t>
            </a:r>
            <a:br>
              <a:rPr lang="en-GB" dirty="0">
                <a:ln>
                  <a:solidFill>
                    <a:srgbClr val="6E5552"/>
                  </a:solidFill>
                </a:ln>
                <a:solidFill>
                  <a:srgbClr val="6E5552"/>
                </a:solidFill>
                <a:effectLst>
                  <a:outerShdw blurRad="38100" dist="38100" dir="2700000" algn="tl">
                    <a:srgbClr val="000000">
                      <a:alpha val="43137"/>
                    </a:srgbClr>
                  </a:outerShdw>
                </a:effectLst>
              </a:rPr>
            </a:br>
            <a:r>
              <a:rPr lang="en-GB" dirty="0">
                <a:ln>
                  <a:solidFill>
                    <a:srgbClr val="6E5552"/>
                  </a:solidFill>
                </a:ln>
                <a:solidFill>
                  <a:srgbClr val="6E5552"/>
                </a:solidFill>
                <a:effectLst>
                  <a:outerShdw blurRad="38100" dist="38100" dir="2700000" algn="tl">
                    <a:srgbClr val="000000">
                      <a:alpha val="43137"/>
                    </a:srgbClr>
                  </a:outerShdw>
                </a:effectLst>
              </a:rPr>
              <a:t>Dealing with broken expectations</a:t>
            </a:r>
          </a:p>
        </p:txBody>
      </p:sp>
      <p:sp>
        <p:nvSpPr>
          <p:cNvPr id="5" name="Subtitle 4">
            <a:extLst>
              <a:ext uri="{FF2B5EF4-FFF2-40B4-BE49-F238E27FC236}">
                <a16:creationId xmlns:a16="http://schemas.microsoft.com/office/drawing/2014/main" id="{81EFF019-4F70-4054-AB8F-F42DF484CD7E}"/>
              </a:ext>
            </a:extLst>
          </p:cNvPr>
          <p:cNvSpPr>
            <a:spLocks noGrp="1"/>
          </p:cNvSpPr>
          <p:nvPr>
            <p:ph type="subTitle" idx="1"/>
          </p:nvPr>
        </p:nvSpPr>
        <p:spPr>
          <a:xfrm>
            <a:off x="1371600" y="4365104"/>
            <a:ext cx="6400800" cy="1752600"/>
          </a:xfrm>
        </p:spPr>
        <p:txBody>
          <a:bodyPr/>
          <a:lstStyle/>
          <a:p>
            <a:r>
              <a:rPr lang="en-GB" dirty="0">
                <a:solidFill>
                  <a:srgbClr val="6E5552"/>
                </a:solidFill>
              </a:rPr>
              <a:t>Deaconess Charmaine</a:t>
            </a:r>
          </a:p>
        </p:txBody>
      </p:sp>
    </p:spTree>
    <p:extLst>
      <p:ext uri="{BB962C8B-B14F-4D97-AF65-F5344CB8AC3E}">
        <p14:creationId xmlns:p14="http://schemas.microsoft.com/office/powerpoint/2010/main" val="19173333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029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4D0AB-CA2E-4DE1-90D4-789BC649C080}"/>
              </a:ext>
            </a:extLst>
          </p:cNvPr>
          <p:cNvSpPr>
            <a:spLocks noGrp="1"/>
          </p:cNvSpPr>
          <p:nvPr>
            <p:ph type="ctrTitle"/>
          </p:nvPr>
        </p:nvSpPr>
        <p:spPr/>
        <p:txBody>
          <a:bodyPr/>
          <a:lstStyle/>
          <a:p>
            <a:r>
              <a:rPr lang="en-GB" dirty="0">
                <a:ln>
                  <a:solidFill>
                    <a:srgbClr val="6E5552"/>
                  </a:solidFill>
                </a:ln>
                <a:solidFill>
                  <a:srgbClr val="6E5552"/>
                </a:solidFill>
                <a:effectLst>
                  <a:outerShdw blurRad="38100" dist="38100" dir="2700000" algn="tl">
                    <a:srgbClr val="000000">
                      <a:alpha val="43137"/>
                    </a:srgbClr>
                  </a:outerShdw>
                </a:effectLst>
              </a:rPr>
              <a:t>Section 5:</a:t>
            </a:r>
            <a:br>
              <a:rPr lang="en-GB" dirty="0">
                <a:ln>
                  <a:solidFill>
                    <a:srgbClr val="6E5552"/>
                  </a:solidFill>
                </a:ln>
                <a:solidFill>
                  <a:srgbClr val="6E5552"/>
                </a:solidFill>
                <a:effectLst>
                  <a:outerShdw blurRad="38100" dist="38100" dir="2700000" algn="tl">
                    <a:srgbClr val="000000">
                      <a:alpha val="43137"/>
                    </a:srgbClr>
                  </a:outerShdw>
                </a:effectLst>
              </a:rPr>
            </a:br>
            <a:r>
              <a:rPr lang="en-GB" dirty="0">
                <a:ln>
                  <a:solidFill>
                    <a:srgbClr val="6E5552"/>
                  </a:solidFill>
                </a:ln>
                <a:solidFill>
                  <a:srgbClr val="6E5552"/>
                </a:solidFill>
                <a:effectLst>
                  <a:outerShdw blurRad="38100" dist="38100" dir="2700000" algn="tl">
                    <a:srgbClr val="000000">
                      <a:alpha val="43137"/>
                    </a:srgbClr>
                  </a:outerShdw>
                </a:effectLst>
              </a:rPr>
              <a:t>Remain committed to your marriage</a:t>
            </a:r>
          </a:p>
        </p:txBody>
      </p:sp>
      <p:sp>
        <p:nvSpPr>
          <p:cNvPr id="5" name="Subtitle 4">
            <a:extLst>
              <a:ext uri="{FF2B5EF4-FFF2-40B4-BE49-F238E27FC236}">
                <a16:creationId xmlns:a16="http://schemas.microsoft.com/office/drawing/2014/main" id="{5E639C38-5E1A-4ECA-886B-C8DF315F7C8D}"/>
              </a:ext>
            </a:extLst>
          </p:cNvPr>
          <p:cNvSpPr>
            <a:spLocks noGrp="1"/>
          </p:cNvSpPr>
          <p:nvPr>
            <p:ph type="subTitle" idx="1"/>
          </p:nvPr>
        </p:nvSpPr>
        <p:spPr>
          <a:xfrm>
            <a:off x="1371600" y="4149080"/>
            <a:ext cx="6400800" cy="1752600"/>
          </a:xfrm>
        </p:spPr>
        <p:txBody>
          <a:bodyPr/>
          <a:lstStyle/>
          <a:p>
            <a:r>
              <a:rPr lang="en-GB" dirty="0">
                <a:solidFill>
                  <a:srgbClr val="6E5552"/>
                </a:solidFill>
              </a:rPr>
              <a:t>Min Natalja</a:t>
            </a:r>
          </a:p>
        </p:txBody>
      </p:sp>
    </p:spTree>
    <p:extLst>
      <p:ext uri="{BB962C8B-B14F-4D97-AF65-F5344CB8AC3E}">
        <p14:creationId xmlns:p14="http://schemas.microsoft.com/office/powerpoint/2010/main" val="21656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C5BE8-0780-4E70-B38E-35B888AF9F40}"/>
              </a:ext>
            </a:extLst>
          </p:cNvPr>
          <p:cNvSpPr>
            <a:spLocks noGrp="1"/>
          </p:cNvSpPr>
          <p:nvPr>
            <p:ph type="ctrTitle"/>
          </p:nvPr>
        </p:nvSpPr>
        <p:spPr>
          <a:xfrm>
            <a:off x="685800" y="2130425"/>
            <a:ext cx="7772400" cy="1874639"/>
          </a:xfrm>
        </p:spPr>
        <p:txBody>
          <a:bodyPr/>
          <a:lstStyle/>
          <a:p>
            <a:r>
              <a:rPr lang="en-GB" dirty="0">
                <a:ln>
                  <a:solidFill>
                    <a:srgbClr val="6E5552"/>
                  </a:solidFill>
                </a:ln>
                <a:solidFill>
                  <a:srgbClr val="6E5552"/>
                </a:solidFill>
                <a:effectLst>
                  <a:outerShdw blurRad="38100" dist="38100" dir="2700000" algn="tl">
                    <a:srgbClr val="000000">
                      <a:alpha val="43137"/>
                    </a:srgbClr>
                  </a:outerShdw>
                </a:effectLst>
              </a:rPr>
              <a:t>Section 1: </a:t>
            </a:r>
            <a:br>
              <a:rPr lang="en-GB" dirty="0">
                <a:ln>
                  <a:solidFill>
                    <a:srgbClr val="6E5552"/>
                  </a:solidFill>
                </a:ln>
                <a:solidFill>
                  <a:srgbClr val="6E5552"/>
                </a:solidFill>
                <a:effectLst>
                  <a:outerShdw blurRad="38100" dist="38100" dir="2700000" algn="tl">
                    <a:srgbClr val="000000">
                      <a:alpha val="43137"/>
                    </a:srgbClr>
                  </a:outerShdw>
                </a:effectLst>
              </a:rPr>
            </a:br>
            <a:r>
              <a:rPr lang="en-GB" dirty="0">
                <a:ln>
                  <a:solidFill>
                    <a:srgbClr val="6E5552"/>
                  </a:solidFill>
                </a:ln>
                <a:solidFill>
                  <a:srgbClr val="6E5552"/>
                </a:solidFill>
                <a:effectLst>
                  <a:outerShdw blurRad="38100" dist="38100" dir="2700000" algn="tl">
                    <a:srgbClr val="000000">
                      <a:alpha val="43137"/>
                    </a:srgbClr>
                  </a:outerShdw>
                </a:effectLst>
              </a:rPr>
              <a:t>Intimacy</a:t>
            </a:r>
          </a:p>
        </p:txBody>
      </p:sp>
      <p:sp>
        <p:nvSpPr>
          <p:cNvPr id="5" name="Subtitle 4">
            <a:extLst>
              <a:ext uri="{FF2B5EF4-FFF2-40B4-BE49-F238E27FC236}">
                <a16:creationId xmlns:a16="http://schemas.microsoft.com/office/drawing/2014/main" id="{5D746637-F691-4D73-B35C-D457A49507A6}"/>
              </a:ext>
            </a:extLst>
          </p:cNvPr>
          <p:cNvSpPr>
            <a:spLocks noGrp="1"/>
          </p:cNvSpPr>
          <p:nvPr>
            <p:ph type="subTitle" idx="1"/>
          </p:nvPr>
        </p:nvSpPr>
        <p:spPr>
          <a:xfrm>
            <a:off x="1475656" y="4221088"/>
            <a:ext cx="6400800" cy="910952"/>
          </a:xfrm>
        </p:spPr>
        <p:txBody>
          <a:bodyPr/>
          <a:lstStyle/>
          <a:p>
            <a:r>
              <a:rPr lang="en-GB" dirty="0">
                <a:solidFill>
                  <a:srgbClr val="6E5552"/>
                </a:solidFill>
              </a:rPr>
              <a:t>AP Johanna</a:t>
            </a:r>
          </a:p>
        </p:txBody>
      </p:sp>
    </p:spTree>
    <p:extLst>
      <p:ext uri="{BB962C8B-B14F-4D97-AF65-F5344CB8AC3E}">
        <p14:creationId xmlns:p14="http://schemas.microsoft.com/office/powerpoint/2010/main" val="268583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a:xfrm>
            <a:off x="328805" y="919347"/>
            <a:ext cx="8229600" cy="1143000"/>
          </a:xfrm>
        </p:spPr>
        <p:txBody>
          <a:bodyPr/>
          <a:lstStyle/>
          <a:p>
            <a:r>
              <a:rPr lang="en-GB" dirty="0"/>
              <a:t>Intimacy </a:t>
            </a:r>
            <a:br>
              <a:rPr lang="en-GB" dirty="0"/>
            </a:br>
            <a:r>
              <a:rPr lang="en-GB" sz="2800" dirty="0"/>
              <a:t>= Into me See</a:t>
            </a:r>
            <a:br>
              <a:rPr lang="en-GB" dirty="0"/>
            </a:br>
            <a:endParaRPr lang="en-GB"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p:txBody>
          <a:bodyPr/>
          <a:lstStyle/>
          <a:p>
            <a:pPr marL="0" lvl="0" indent="0" algn="ctr" eaLnBrk="1" fontAlgn="auto" hangingPunct="1">
              <a:lnSpc>
                <a:spcPct val="90000"/>
              </a:lnSpc>
              <a:spcBef>
                <a:spcPts val="1000"/>
              </a:spcBef>
              <a:spcAft>
                <a:spcPts val="0"/>
              </a:spcAft>
              <a:buNone/>
            </a:pPr>
            <a:endParaRPr lang="en-US" sz="2800" kern="1200" dirty="0">
              <a:solidFill>
                <a:prstClr val="black"/>
              </a:solidFill>
              <a:latin typeface="Calibri" panose="020F0502020204030204"/>
              <a:hlinkClick r:id="rId3"/>
            </a:endParaRPr>
          </a:p>
          <a:p>
            <a:pPr marL="0" lvl="0" indent="0" algn="ctr" eaLnBrk="1" fontAlgn="auto" hangingPunct="1">
              <a:lnSpc>
                <a:spcPct val="90000"/>
              </a:lnSpc>
              <a:spcBef>
                <a:spcPts val="1000"/>
              </a:spcBef>
              <a:spcAft>
                <a:spcPts val="0"/>
              </a:spcAft>
              <a:buNone/>
            </a:pPr>
            <a:endParaRPr lang="en-US" sz="2800" kern="1200" dirty="0">
              <a:solidFill>
                <a:prstClr val="black"/>
              </a:solidFill>
              <a:latin typeface="Calibri" panose="020F0502020204030204"/>
              <a:hlinkClick r:id="rId3"/>
            </a:endParaRPr>
          </a:p>
          <a:p>
            <a:pPr marL="0" lvl="0" indent="0" algn="ctr" eaLnBrk="1" fontAlgn="auto" hangingPunct="1">
              <a:lnSpc>
                <a:spcPct val="90000"/>
              </a:lnSpc>
              <a:spcBef>
                <a:spcPts val="1000"/>
              </a:spcBef>
              <a:spcAft>
                <a:spcPts val="0"/>
              </a:spcAft>
              <a:buNone/>
            </a:pPr>
            <a:r>
              <a:rPr lang="en-US" sz="2800" kern="1200" dirty="0">
                <a:solidFill>
                  <a:prstClr val="black"/>
                </a:solidFill>
                <a:latin typeface="Calibri" panose="020F0502020204030204"/>
                <a:hlinkClick r:id="rId3"/>
              </a:rPr>
              <a:t>10 Types of Intimacy in Your Relationship</a:t>
            </a:r>
            <a:endParaRPr lang="fi-FI" sz="2800" kern="1200" dirty="0">
              <a:solidFill>
                <a:prstClr val="black"/>
              </a:solidFill>
              <a:latin typeface="Calibri" panose="020F0502020204030204"/>
            </a:endParaRPr>
          </a:p>
          <a:p>
            <a:endParaRPr lang="en-GB" dirty="0"/>
          </a:p>
        </p:txBody>
      </p:sp>
      <p:pic>
        <p:nvPicPr>
          <p:cNvPr id="5" name="Kuva 4"/>
          <p:cNvPicPr>
            <a:picLocks noChangeAspect="1"/>
          </p:cNvPicPr>
          <p:nvPr/>
        </p:nvPicPr>
        <p:blipFill>
          <a:blip r:embed="rId4"/>
          <a:stretch>
            <a:fillRect/>
          </a:stretch>
        </p:blipFill>
        <p:spPr>
          <a:xfrm>
            <a:off x="5831677" y="561799"/>
            <a:ext cx="2874148" cy="1912615"/>
          </a:xfrm>
          <a:prstGeom prst="rect">
            <a:avLst/>
          </a:prstGeom>
          <a:ln>
            <a:noFill/>
          </a:ln>
          <a:effectLst>
            <a:softEdge rad="112500"/>
          </a:effectLst>
        </p:spPr>
      </p:pic>
      <p:pic>
        <p:nvPicPr>
          <p:cNvPr id="6" name="Kuva 5"/>
          <p:cNvPicPr>
            <a:picLocks noChangeAspect="1"/>
          </p:cNvPicPr>
          <p:nvPr/>
        </p:nvPicPr>
        <p:blipFill>
          <a:blip r:embed="rId5"/>
          <a:stretch>
            <a:fillRect/>
          </a:stretch>
        </p:blipFill>
        <p:spPr>
          <a:xfrm>
            <a:off x="6595417" y="3248170"/>
            <a:ext cx="2290891" cy="3442596"/>
          </a:xfrm>
          <a:prstGeom prst="rect">
            <a:avLst/>
          </a:prstGeom>
          <a:ln>
            <a:noFill/>
          </a:ln>
          <a:effectLst>
            <a:softEdge rad="112500"/>
          </a:effectLst>
        </p:spPr>
      </p:pic>
      <p:pic>
        <p:nvPicPr>
          <p:cNvPr id="7" name="Kuva 6"/>
          <p:cNvPicPr>
            <a:picLocks noChangeAspect="1"/>
          </p:cNvPicPr>
          <p:nvPr/>
        </p:nvPicPr>
        <p:blipFill rotWithShape="1">
          <a:blip r:embed="rId6"/>
          <a:srcRect l="20382"/>
          <a:stretch/>
        </p:blipFill>
        <p:spPr>
          <a:xfrm>
            <a:off x="107505" y="3169767"/>
            <a:ext cx="3081522" cy="2628925"/>
          </a:xfrm>
          <a:prstGeom prst="rect">
            <a:avLst/>
          </a:prstGeom>
          <a:ln>
            <a:noFill/>
          </a:ln>
          <a:effectLst>
            <a:softEdge rad="112500"/>
          </a:effectLst>
        </p:spPr>
      </p:pic>
      <p:pic>
        <p:nvPicPr>
          <p:cNvPr id="8" name="Kuva 7"/>
          <p:cNvPicPr>
            <a:picLocks noChangeAspect="1"/>
          </p:cNvPicPr>
          <p:nvPr/>
        </p:nvPicPr>
        <p:blipFill>
          <a:blip r:embed="rId7"/>
          <a:stretch>
            <a:fillRect/>
          </a:stretch>
        </p:blipFill>
        <p:spPr>
          <a:xfrm>
            <a:off x="107505" y="509958"/>
            <a:ext cx="2948028" cy="1961779"/>
          </a:xfrm>
          <a:prstGeom prst="rect">
            <a:avLst/>
          </a:prstGeom>
          <a:ln>
            <a:noFill/>
          </a:ln>
          <a:effectLst>
            <a:softEdge rad="112500"/>
          </a:effectLst>
        </p:spPr>
      </p:pic>
      <p:pic>
        <p:nvPicPr>
          <p:cNvPr id="4" name="Kuva 3"/>
          <p:cNvPicPr>
            <a:picLocks noChangeAspect="1"/>
          </p:cNvPicPr>
          <p:nvPr/>
        </p:nvPicPr>
        <p:blipFill>
          <a:blip r:embed="rId8"/>
          <a:stretch>
            <a:fillRect/>
          </a:stretch>
        </p:blipFill>
        <p:spPr>
          <a:xfrm>
            <a:off x="2339752" y="4544594"/>
            <a:ext cx="4255665" cy="2244897"/>
          </a:xfrm>
          <a:prstGeom prst="rect">
            <a:avLst/>
          </a:prstGeom>
          <a:ln>
            <a:noFill/>
          </a:ln>
          <a:effectLst>
            <a:softEdge rad="112500"/>
          </a:effectLst>
        </p:spPr>
      </p:pic>
    </p:spTree>
    <p:extLst>
      <p:ext uri="{BB962C8B-B14F-4D97-AF65-F5344CB8AC3E}">
        <p14:creationId xmlns:p14="http://schemas.microsoft.com/office/powerpoint/2010/main" val="88763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r>
              <a:rPr lang="en-US" b="1" kern="1200" dirty="0">
                <a:solidFill>
                  <a:prstClr val="black"/>
                </a:solidFill>
                <a:latin typeface="Calibri Light" panose="020F0302020204030204"/>
              </a:rPr>
              <a:t>Intimacy does not happen by magic</a:t>
            </a:r>
            <a:endParaRPr lang="en-GB"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1691680" y="1446238"/>
            <a:ext cx="7355160" cy="5295130"/>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It is built over time. Cor. 14:1 “Pursue love”. </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“We just don’t feel connected”</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Intimacy is not an accident. It is result of what you do!</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a:solidFill>
                  <a:prstClr val="black"/>
                </a:solidFill>
                <a:latin typeface="Calibri" panose="020F0502020204030204"/>
              </a:rPr>
              <a:t>Building </a:t>
            </a:r>
            <a:r>
              <a:rPr lang="fi-FI" sz="2800" kern="1200" dirty="0" err="1">
                <a:solidFill>
                  <a:prstClr val="black"/>
                </a:solidFill>
                <a:latin typeface="Calibri" panose="020F0502020204030204"/>
              </a:rPr>
              <a:t>blocks</a:t>
            </a:r>
            <a:r>
              <a:rPr lang="fi-FI" sz="2800" kern="1200" dirty="0">
                <a:solidFill>
                  <a:prstClr val="black"/>
                </a:solidFill>
                <a:latin typeface="Calibri" panose="020F0502020204030204"/>
              </a:rPr>
              <a:t>:</a:t>
            </a:r>
          </a:p>
          <a:p>
            <a:pPr marL="0" indent="0" eaLnBrk="1" fontAlgn="auto" hangingPunct="1">
              <a:lnSpc>
                <a:spcPct val="90000"/>
              </a:lnSpc>
              <a:spcBef>
                <a:spcPts val="1000"/>
              </a:spcBef>
              <a:spcAft>
                <a:spcPts val="0"/>
              </a:spcAft>
              <a:buNone/>
            </a:pP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Acceptance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respect</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openness</a:t>
            </a: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Honesty</a:t>
            </a:r>
            <a:r>
              <a:rPr lang="fi-FI" sz="2800" kern="1200" dirty="0">
                <a:solidFill>
                  <a:prstClr val="black"/>
                </a:solidFill>
                <a:latin typeface="Calibri" panose="020F0502020204030204"/>
              </a:rPr>
              <a:t> and compassion </a:t>
            </a:r>
          </a:p>
          <a:p>
            <a:pPr marL="0" lvl="0" indent="0" eaLnBrk="1" fontAlgn="auto" hangingPunct="1">
              <a:lnSpc>
                <a:spcPct val="90000"/>
              </a:lnSpc>
              <a:spcBef>
                <a:spcPts val="1000"/>
              </a:spcBef>
              <a:spcAft>
                <a:spcPts val="0"/>
              </a:spcAft>
              <a:buNone/>
            </a:pPr>
            <a:r>
              <a:rPr lang="fi-FI" sz="2800" kern="1200" dirty="0">
                <a:solidFill>
                  <a:prstClr val="black"/>
                </a:solidFill>
                <a:latin typeface="Calibri" panose="020F0502020204030204"/>
              </a:rPr>
              <a:t>            </a:t>
            </a:r>
            <a:r>
              <a:rPr lang="en-US" sz="2800" kern="1200" dirty="0">
                <a:solidFill>
                  <a:prstClr val="black"/>
                </a:solidFill>
                <a:latin typeface="Calibri" panose="020F0502020204030204"/>
              </a:rPr>
              <a:t>Time you spend together  </a:t>
            </a:r>
          </a:p>
          <a:p>
            <a:pPr marL="0" lvl="0" indent="0" eaLnBrk="1" fontAlgn="auto" hangingPunct="1">
              <a:lnSpc>
                <a:spcPct val="90000"/>
              </a:lnSpc>
              <a:spcBef>
                <a:spcPts val="1000"/>
              </a:spcBef>
              <a:spcAft>
                <a:spcPts val="0"/>
              </a:spcAft>
              <a:buNone/>
            </a:pPr>
            <a:r>
              <a:rPr lang="en-US" sz="2800" kern="1200" dirty="0">
                <a:solidFill>
                  <a:prstClr val="black"/>
                </a:solidFill>
                <a:latin typeface="Calibri" panose="020F0502020204030204"/>
              </a:rPr>
              <a:t>              </a:t>
            </a:r>
            <a:r>
              <a:rPr lang="fi-FI" sz="2800" kern="1200" dirty="0" err="1">
                <a:solidFill>
                  <a:prstClr val="black"/>
                </a:solidFill>
                <a:latin typeface="Calibri" panose="020F0502020204030204"/>
              </a:rPr>
              <a:t>Forgiveness</a:t>
            </a:r>
            <a:endParaRPr lang="fi-FI" sz="2800"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Physical</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touch</a:t>
            </a:r>
            <a:endParaRPr lang="fi-FI" sz="2800" kern="1200" dirty="0">
              <a:solidFill>
                <a:prstClr val="black"/>
              </a:solidFill>
              <a:latin typeface="Calibri" panose="020F0502020204030204"/>
            </a:endParaRPr>
          </a:p>
          <a:p>
            <a:endParaRPr lang="en-GB" dirty="0"/>
          </a:p>
        </p:txBody>
      </p:sp>
    </p:spTree>
    <p:extLst>
      <p:ext uri="{BB962C8B-B14F-4D97-AF65-F5344CB8AC3E}">
        <p14:creationId xmlns:p14="http://schemas.microsoft.com/office/powerpoint/2010/main" val="37337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Kuva 7"/>
          <p:cNvPicPr>
            <a:picLocks noChangeAspect="1"/>
          </p:cNvPicPr>
          <p:nvPr/>
        </p:nvPicPr>
        <p:blipFill>
          <a:blip r:embed="rId3"/>
          <a:stretch>
            <a:fillRect/>
          </a:stretch>
        </p:blipFill>
        <p:spPr>
          <a:xfrm>
            <a:off x="6863568" y="620688"/>
            <a:ext cx="2145978" cy="2133785"/>
          </a:xfrm>
          <a:prstGeom prst="rect">
            <a:avLst/>
          </a:prstGeom>
          <a:ln>
            <a:noFill/>
          </a:ln>
          <a:effectLst>
            <a:softEdge rad="112500"/>
          </a:effectLst>
        </p:spPr>
      </p:pic>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a:xfrm>
            <a:off x="914400" y="22523"/>
            <a:ext cx="8229600" cy="886197"/>
          </a:xfrm>
        </p:spPr>
        <p:txBody>
          <a:bodyPr/>
          <a:lstStyle/>
          <a:p>
            <a:r>
              <a:rPr lang="fi-FI" kern="1200" dirty="0">
                <a:solidFill>
                  <a:prstClr val="black"/>
                </a:solidFill>
                <a:latin typeface="Calibri Light" panose="020F0302020204030204"/>
              </a:rPr>
              <a:t>Intimacy </a:t>
            </a:r>
            <a:r>
              <a:rPr lang="fi-FI" kern="1200" dirty="0" err="1">
                <a:solidFill>
                  <a:prstClr val="black"/>
                </a:solidFill>
                <a:latin typeface="Calibri Light" panose="020F0302020204030204"/>
              </a:rPr>
              <a:t>breaking</a:t>
            </a:r>
            <a:r>
              <a:rPr lang="fi-FI" kern="1200" dirty="0">
                <a:solidFill>
                  <a:prstClr val="black"/>
                </a:solidFill>
                <a:latin typeface="Calibri Light" panose="020F0302020204030204"/>
              </a:rPr>
              <a:t> </a:t>
            </a:r>
            <a:r>
              <a:rPr lang="fi-FI" kern="1200" dirty="0" err="1">
                <a:solidFill>
                  <a:prstClr val="black"/>
                </a:solidFill>
                <a:latin typeface="Calibri Light" panose="020F0302020204030204"/>
              </a:rPr>
              <a:t>attitudes</a:t>
            </a:r>
            <a:r>
              <a:rPr lang="fi-FI" kern="1200" dirty="0">
                <a:solidFill>
                  <a:prstClr val="black"/>
                </a:solidFill>
                <a:latin typeface="Calibri Light" panose="020F0302020204030204"/>
              </a:rPr>
              <a:t>:</a:t>
            </a:r>
            <a:endParaRPr lang="en-GB" dirty="0"/>
          </a:p>
        </p:txBody>
      </p:sp>
      <p:pic>
        <p:nvPicPr>
          <p:cNvPr id="7" name="Kuva 6"/>
          <p:cNvPicPr>
            <a:picLocks noChangeAspect="1"/>
          </p:cNvPicPr>
          <p:nvPr/>
        </p:nvPicPr>
        <p:blipFill>
          <a:blip r:embed="rId4"/>
          <a:stretch>
            <a:fillRect/>
          </a:stretch>
        </p:blipFill>
        <p:spPr>
          <a:xfrm>
            <a:off x="2267745" y="4149080"/>
            <a:ext cx="2505418" cy="1875538"/>
          </a:xfrm>
          <a:prstGeom prst="rect">
            <a:avLst/>
          </a:prstGeom>
        </p:spPr>
      </p:pic>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4139952" y="1052736"/>
            <a:ext cx="5004048" cy="5073427"/>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Controlling</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Judgemental</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a:solidFill>
                  <a:prstClr val="black"/>
                </a:solidFill>
                <a:latin typeface="Calibri" panose="020F0502020204030204"/>
              </a:rPr>
              <a:t>Critical</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Sarcastic</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Unforgiving</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Abusive</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Selfish</a:t>
            </a:r>
            <a:r>
              <a:rPr lang="fi-FI" sz="2800" kern="1200" dirty="0">
                <a:solidFill>
                  <a:prstClr val="black"/>
                </a:solidFill>
                <a:latin typeface="Calibri" panose="020F0502020204030204"/>
              </a:rPr>
              <a:t> </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a:solidFill>
                  <a:prstClr val="black"/>
                </a:solidFill>
                <a:latin typeface="Calibri" panose="020F0502020204030204"/>
              </a:rPr>
              <a:t>Disrespectful</a:t>
            </a:r>
          </a:p>
          <a:p>
            <a:endParaRPr lang="en-GB" dirty="0"/>
          </a:p>
        </p:txBody>
      </p:sp>
      <p:pic>
        <p:nvPicPr>
          <p:cNvPr id="5" name="Kuva 4"/>
          <p:cNvPicPr>
            <a:picLocks noChangeAspect="1"/>
          </p:cNvPicPr>
          <p:nvPr/>
        </p:nvPicPr>
        <p:blipFill>
          <a:blip r:embed="rId5"/>
          <a:stretch>
            <a:fillRect/>
          </a:stretch>
        </p:blipFill>
        <p:spPr>
          <a:xfrm>
            <a:off x="312406" y="983223"/>
            <a:ext cx="3539514" cy="2507459"/>
          </a:xfrm>
          <a:prstGeom prst="rect">
            <a:avLst/>
          </a:prstGeom>
          <a:ln>
            <a:noFill/>
          </a:ln>
          <a:effectLst>
            <a:softEdge rad="112500"/>
          </a:effectLst>
        </p:spPr>
      </p:pic>
      <p:pic>
        <p:nvPicPr>
          <p:cNvPr id="6" name="Kuva 5"/>
          <p:cNvPicPr>
            <a:picLocks noChangeAspect="1"/>
          </p:cNvPicPr>
          <p:nvPr/>
        </p:nvPicPr>
        <p:blipFill>
          <a:blip r:embed="rId6"/>
          <a:stretch>
            <a:fillRect/>
          </a:stretch>
        </p:blipFill>
        <p:spPr>
          <a:xfrm>
            <a:off x="278076" y="3736164"/>
            <a:ext cx="2261812" cy="3017782"/>
          </a:xfrm>
          <a:prstGeom prst="rect">
            <a:avLst/>
          </a:prstGeom>
          <a:ln>
            <a:noFill/>
          </a:ln>
          <a:effectLst>
            <a:softEdge rad="112500"/>
          </a:effectLst>
        </p:spPr>
      </p:pic>
      <p:pic>
        <p:nvPicPr>
          <p:cNvPr id="9" name="Kuva 8"/>
          <p:cNvPicPr>
            <a:picLocks noChangeAspect="1"/>
          </p:cNvPicPr>
          <p:nvPr/>
        </p:nvPicPr>
        <p:blipFill>
          <a:blip r:embed="rId7"/>
          <a:stretch>
            <a:fillRect/>
          </a:stretch>
        </p:blipFill>
        <p:spPr>
          <a:xfrm>
            <a:off x="7130790" y="2894669"/>
            <a:ext cx="1505622" cy="1755786"/>
          </a:xfrm>
          <a:prstGeom prst="rect">
            <a:avLst/>
          </a:prstGeom>
        </p:spPr>
      </p:pic>
      <p:pic>
        <p:nvPicPr>
          <p:cNvPr id="10" name="Kuva 9"/>
          <p:cNvPicPr>
            <a:picLocks noChangeAspect="1"/>
          </p:cNvPicPr>
          <p:nvPr/>
        </p:nvPicPr>
        <p:blipFill>
          <a:blip r:embed="rId8"/>
          <a:stretch>
            <a:fillRect/>
          </a:stretch>
        </p:blipFill>
        <p:spPr>
          <a:xfrm>
            <a:off x="6340882" y="4941168"/>
            <a:ext cx="2696817" cy="1812778"/>
          </a:xfrm>
          <a:prstGeom prst="rect">
            <a:avLst/>
          </a:prstGeom>
          <a:ln>
            <a:noFill/>
          </a:ln>
          <a:effectLst>
            <a:softEdge rad="112500"/>
          </a:effectLst>
        </p:spPr>
      </p:pic>
    </p:spTree>
    <p:extLst>
      <p:ext uri="{BB962C8B-B14F-4D97-AF65-F5344CB8AC3E}">
        <p14:creationId xmlns:p14="http://schemas.microsoft.com/office/powerpoint/2010/main" val="3382162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a:xfrm>
            <a:off x="457200" y="274638"/>
            <a:ext cx="8229600" cy="418058"/>
          </a:xfrm>
        </p:spPr>
        <p:txBody>
          <a:bodyPr/>
          <a:lstStyle/>
          <a:p>
            <a:endParaRPr lang="en-GB"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2339752" y="1052736"/>
            <a:ext cx="6347048" cy="5073427"/>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Idealizing</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intimacy</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Conflict</a:t>
            </a:r>
            <a:r>
              <a:rPr lang="fi-FI" sz="2800" kern="1200" dirty="0">
                <a:solidFill>
                  <a:prstClr val="black"/>
                </a:solidFill>
                <a:latin typeface="Calibri" panose="020F0502020204030204"/>
              </a:rPr>
              <a:t> is </a:t>
            </a:r>
            <a:r>
              <a:rPr lang="fi-FI" sz="2800" kern="1200" dirty="0" err="1">
                <a:solidFill>
                  <a:prstClr val="black"/>
                </a:solidFill>
                <a:latin typeface="Calibri" panose="020F0502020204030204"/>
              </a:rPr>
              <a:t>bad</a:t>
            </a:r>
            <a:r>
              <a:rPr lang="fi-FI" sz="2800" kern="1200" dirty="0">
                <a:solidFill>
                  <a:prstClr val="black"/>
                </a:solidFill>
                <a:latin typeface="Calibri" panose="020F0502020204030204"/>
              </a:rPr>
              <a:t>”. </a:t>
            </a:r>
          </a:p>
          <a:p>
            <a:pPr marL="457200" lvl="1" indent="0" eaLnBrk="1" fontAlgn="auto" hangingPunct="1">
              <a:lnSpc>
                <a:spcPct val="90000"/>
              </a:lnSpc>
              <a:spcBef>
                <a:spcPts val="500"/>
              </a:spcBef>
              <a:spcAft>
                <a:spcPts val="0"/>
              </a:spcAft>
              <a:buNone/>
            </a:pP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Learn</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the</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art</a:t>
            </a:r>
            <a:r>
              <a:rPr lang="fi-FI" sz="2400" kern="1200" dirty="0">
                <a:solidFill>
                  <a:prstClr val="black"/>
                </a:solidFill>
                <a:latin typeface="Calibri" panose="020F0502020204030204"/>
                <a:ea typeface="+mn-ea"/>
              </a:rPr>
              <a:t> of </a:t>
            </a:r>
            <a:r>
              <a:rPr lang="fi-FI" sz="2400" kern="1200" dirty="0" err="1">
                <a:solidFill>
                  <a:prstClr val="black"/>
                </a:solidFill>
                <a:latin typeface="Calibri" panose="020F0502020204030204"/>
                <a:ea typeface="+mn-ea"/>
              </a:rPr>
              <a:t>disagreeing</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well</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while</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still</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sending</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the</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msg</a:t>
            </a:r>
            <a:r>
              <a:rPr lang="fi-FI" sz="2400" kern="1200" dirty="0">
                <a:solidFill>
                  <a:prstClr val="black"/>
                </a:solidFill>
                <a:latin typeface="Calibri" panose="020F0502020204030204"/>
                <a:ea typeface="+mn-ea"/>
              </a:rPr>
              <a:t>: ”I </a:t>
            </a:r>
            <a:r>
              <a:rPr lang="fi-FI" sz="2400" kern="1200" dirty="0" err="1">
                <a:solidFill>
                  <a:prstClr val="black"/>
                </a:solidFill>
                <a:latin typeface="Calibri" panose="020F0502020204030204"/>
                <a:ea typeface="+mn-ea"/>
              </a:rPr>
              <a:t>love</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you</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even</a:t>
            </a:r>
            <a:r>
              <a:rPr lang="fi-FI" sz="2400" kern="1200" dirty="0">
                <a:solidFill>
                  <a:prstClr val="black"/>
                </a:solidFill>
                <a:latin typeface="Calibri" panose="020F0502020204030204"/>
                <a:ea typeface="+mn-ea"/>
              </a:rPr>
              <a:t> i </a:t>
            </a:r>
            <a:r>
              <a:rPr lang="fi-FI" sz="2400" kern="1200" dirty="0" err="1">
                <a:solidFill>
                  <a:prstClr val="black"/>
                </a:solidFill>
                <a:latin typeface="Calibri" panose="020F0502020204030204"/>
                <a:ea typeface="+mn-ea"/>
              </a:rPr>
              <a:t>disagree</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I’ll</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still</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accept</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you</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even</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if</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you</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don’t</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accept</a:t>
            </a:r>
            <a:r>
              <a:rPr lang="fi-FI" sz="2400" kern="1200" dirty="0">
                <a:solidFill>
                  <a:prstClr val="black"/>
                </a:solidFill>
                <a:latin typeface="Calibri" panose="020F0502020204030204"/>
                <a:ea typeface="+mn-ea"/>
              </a:rPr>
              <a:t> </a:t>
            </a:r>
            <a:r>
              <a:rPr lang="fi-FI" sz="2400" kern="1200" dirty="0" err="1">
                <a:solidFill>
                  <a:prstClr val="black"/>
                </a:solidFill>
                <a:latin typeface="Calibri" panose="020F0502020204030204"/>
                <a:ea typeface="+mn-ea"/>
              </a:rPr>
              <a:t>all</a:t>
            </a:r>
            <a:r>
              <a:rPr lang="fi-FI" sz="2400" kern="1200" dirty="0">
                <a:solidFill>
                  <a:prstClr val="black"/>
                </a:solidFill>
                <a:latin typeface="Calibri" panose="020F0502020204030204"/>
                <a:ea typeface="+mn-ea"/>
              </a:rPr>
              <a:t> of my </a:t>
            </a:r>
            <a:r>
              <a:rPr lang="fi-FI" sz="2400" kern="1200" dirty="0" err="1">
                <a:solidFill>
                  <a:prstClr val="black"/>
                </a:solidFill>
                <a:latin typeface="Calibri" panose="020F0502020204030204"/>
                <a:ea typeface="+mn-ea"/>
              </a:rPr>
              <a:t>ideas</a:t>
            </a:r>
            <a:r>
              <a:rPr lang="fi-FI" sz="2400" kern="1200" dirty="0">
                <a:solidFill>
                  <a:prstClr val="black"/>
                </a:solidFill>
                <a:latin typeface="Calibri" panose="020F0502020204030204"/>
                <a:ea typeface="+mn-ea"/>
              </a:rPr>
              <a:t>”</a:t>
            </a:r>
          </a:p>
          <a:p>
            <a:pPr marL="457200" lvl="1" indent="0" eaLnBrk="1" fontAlgn="auto" hangingPunct="1">
              <a:lnSpc>
                <a:spcPct val="90000"/>
              </a:lnSpc>
              <a:spcBef>
                <a:spcPts val="500"/>
              </a:spcBef>
              <a:spcAft>
                <a:spcPts val="0"/>
              </a:spcAft>
              <a:buNone/>
            </a:pPr>
            <a:endParaRPr lang="fi-FI" sz="2400" kern="1200" dirty="0">
              <a:solidFill>
                <a:prstClr val="black"/>
              </a:solidFill>
              <a:latin typeface="Calibri" panose="020F0502020204030204"/>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“We Can Only Have the Same Interests” </a:t>
            </a:r>
          </a:p>
          <a:p>
            <a:pPr marL="0" lvl="0" indent="0" eaLnBrk="1" fontAlgn="auto" hangingPunct="1">
              <a:lnSpc>
                <a:spcPct val="90000"/>
              </a:lnSpc>
              <a:spcBef>
                <a:spcPts val="1000"/>
              </a:spcBef>
              <a:spcAft>
                <a:spcPts val="0"/>
              </a:spcAft>
              <a:buNone/>
            </a:pPr>
            <a:endParaRPr lang="en-US"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800" kern="1200" dirty="0">
                <a:solidFill>
                  <a:prstClr val="black"/>
                </a:solidFill>
                <a:latin typeface="Calibri" panose="020F0502020204030204"/>
              </a:rPr>
              <a:t>“I Must Marry Someone Who is Hot!”</a:t>
            </a:r>
            <a:endParaRPr lang="fi-FI" sz="2800" kern="1200" dirty="0">
              <a:solidFill>
                <a:prstClr val="black"/>
              </a:solidFill>
              <a:latin typeface="Calibri" panose="020F0502020204030204"/>
            </a:endParaRPr>
          </a:p>
          <a:p>
            <a:endParaRPr lang="en-GB" dirty="0"/>
          </a:p>
        </p:txBody>
      </p:sp>
    </p:spTree>
    <p:extLst>
      <p:ext uri="{BB962C8B-B14F-4D97-AF65-F5344CB8AC3E}">
        <p14:creationId xmlns:p14="http://schemas.microsoft.com/office/powerpoint/2010/main" val="3247287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a:xfrm>
            <a:off x="457200" y="274638"/>
            <a:ext cx="8229600" cy="706090"/>
          </a:xfrm>
        </p:spPr>
        <p:txBody>
          <a:bodyPr/>
          <a:lstStyle/>
          <a:p>
            <a:r>
              <a:rPr lang="en-US" sz="3200" b="1" kern="1200" dirty="0">
                <a:solidFill>
                  <a:prstClr val="black"/>
                </a:solidFill>
                <a:latin typeface="Calibri Light" panose="020F0302020204030204"/>
              </a:rPr>
              <a:t>Why is Emotional Closeness sometimes </a:t>
            </a:r>
            <a:br>
              <a:rPr lang="en-US" sz="3200" b="1" kern="1200" dirty="0">
                <a:solidFill>
                  <a:prstClr val="black"/>
                </a:solidFill>
                <a:latin typeface="Calibri Light" panose="020F0302020204030204"/>
              </a:rPr>
            </a:br>
            <a:r>
              <a:rPr lang="en-US" sz="3200" b="1" kern="1200" dirty="0">
                <a:solidFill>
                  <a:prstClr val="black"/>
                </a:solidFill>
                <a:latin typeface="Calibri Light" panose="020F0302020204030204"/>
              </a:rPr>
              <a:t>so hard to establish?</a:t>
            </a:r>
            <a:endParaRPr lang="en-GB" sz="3600" dirty="0"/>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2483768" y="1268760"/>
            <a:ext cx="6203032" cy="4857403"/>
          </a:xfrm>
        </p:spPr>
        <p:txBody>
          <a:bodyPr/>
          <a:lstStyle/>
          <a:p>
            <a:pPr marL="0" lvl="0" indent="0" eaLnBrk="1" fontAlgn="auto" hangingPunct="1">
              <a:lnSpc>
                <a:spcPct val="90000"/>
              </a:lnSpc>
              <a:spcBef>
                <a:spcPts val="1000"/>
              </a:spcBef>
              <a:spcAft>
                <a:spcPts val="0"/>
              </a:spcAft>
              <a:buNone/>
            </a:pPr>
            <a:r>
              <a:rPr lang="en-US" sz="2000" kern="1200" dirty="0">
                <a:solidFill>
                  <a:prstClr val="black"/>
                </a:solidFill>
                <a:latin typeface="Calibri" panose="020F0502020204030204"/>
              </a:rPr>
              <a:t>There are lots of reasons we struggle to get connected emotionally with ourselves and others. Here’s a few reasons we all struggles with:</a:t>
            </a:r>
            <a:endParaRPr lang="en-US" sz="2000" b="1" kern="1200" dirty="0">
              <a:solidFill>
                <a:prstClr val="black"/>
              </a:solidFill>
              <a:latin typeface="Calibri" panose="020F0502020204030204"/>
            </a:endParaRPr>
          </a:p>
          <a:p>
            <a:pPr marL="0" lvl="0" indent="0" eaLnBrk="1" fontAlgn="auto" hangingPunct="1">
              <a:lnSpc>
                <a:spcPct val="90000"/>
              </a:lnSpc>
              <a:spcBef>
                <a:spcPts val="1000"/>
              </a:spcBef>
              <a:spcAft>
                <a:spcPts val="0"/>
              </a:spcAft>
              <a:buNone/>
            </a:pPr>
            <a:endParaRPr lang="en-US" sz="7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kern="1200" dirty="0">
                <a:solidFill>
                  <a:prstClr val="black"/>
                </a:solidFill>
                <a:latin typeface="Calibri" panose="020F0502020204030204"/>
              </a:rPr>
              <a:t>Fear of rejection</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kern="1200" dirty="0">
                <a:solidFill>
                  <a:prstClr val="black"/>
                </a:solidFill>
                <a:latin typeface="Calibri" panose="020F0502020204030204"/>
              </a:rPr>
              <a:t>Unfamiliarity with our own feelings, needs and wants</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kern="1200" dirty="0">
                <a:solidFill>
                  <a:prstClr val="black"/>
                </a:solidFill>
                <a:latin typeface="Calibri" panose="020F0502020204030204"/>
              </a:rPr>
              <a:t>Not knowing how to express our inner feelings, needs, and wants with another person. Without meaning to, we often expect others to “just know”</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kern="1200" dirty="0">
                <a:solidFill>
                  <a:prstClr val="black"/>
                </a:solidFill>
                <a:latin typeface="Calibri" panose="020F0502020204030204"/>
              </a:rPr>
              <a:t>No model growing up that being vulnerable with others is safe</a:t>
            </a:r>
          </a:p>
          <a:p>
            <a:pPr marL="228600" lvl="0" indent="-228600" eaLnBrk="1" fontAlgn="auto" hangingPunct="1">
              <a:lnSpc>
                <a:spcPct val="90000"/>
              </a:lnSpc>
              <a:spcBef>
                <a:spcPts val="1000"/>
              </a:spcBef>
              <a:spcAft>
                <a:spcPts val="0"/>
              </a:spcAft>
              <a:buFont typeface="Arial" panose="020B0604020202020204" pitchFamily="34" charset="0"/>
              <a:buChar char="•"/>
            </a:pPr>
            <a:r>
              <a:rPr lang="en-US" sz="2000" kern="1200" dirty="0">
                <a:solidFill>
                  <a:prstClr val="black"/>
                </a:solidFill>
                <a:latin typeface="Calibri" panose="020F0502020204030204"/>
              </a:rPr>
              <a:t>Bride. Without choosing genuinely value your spouse’s personality, opinions, thoughts and ideas it is impossible to have emotional intimacy.</a:t>
            </a:r>
          </a:p>
          <a:p>
            <a:endParaRPr lang="en-GB" dirty="0"/>
          </a:p>
        </p:txBody>
      </p:sp>
    </p:spTree>
    <p:extLst>
      <p:ext uri="{BB962C8B-B14F-4D97-AF65-F5344CB8AC3E}">
        <p14:creationId xmlns:p14="http://schemas.microsoft.com/office/powerpoint/2010/main" val="218286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BF1-1E62-4E26-AC96-F0F250651685}"/>
              </a:ext>
            </a:extLst>
          </p:cNvPr>
          <p:cNvSpPr>
            <a:spLocks noGrp="1"/>
          </p:cNvSpPr>
          <p:nvPr>
            <p:ph type="title"/>
          </p:nvPr>
        </p:nvSpPr>
        <p:spPr/>
        <p:txBody>
          <a:bodyPr/>
          <a:lstStyle/>
          <a:p>
            <a:r>
              <a:rPr lang="en-GB" dirty="0"/>
              <a:t>…Practices…</a:t>
            </a:r>
          </a:p>
        </p:txBody>
      </p:sp>
      <p:sp>
        <p:nvSpPr>
          <p:cNvPr id="3" name="Content Placeholder 2">
            <a:extLst>
              <a:ext uri="{FF2B5EF4-FFF2-40B4-BE49-F238E27FC236}">
                <a16:creationId xmlns:a16="http://schemas.microsoft.com/office/drawing/2014/main" id="{D66F9FC7-3987-474C-95C0-431DC00329C8}"/>
              </a:ext>
            </a:extLst>
          </p:cNvPr>
          <p:cNvSpPr>
            <a:spLocks noGrp="1"/>
          </p:cNvSpPr>
          <p:nvPr>
            <p:ph idx="1"/>
          </p:nvPr>
        </p:nvSpPr>
        <p:spPr>
          <a:xfrm>
            <a:off x="2483768" y="1600200"/>
            <a:ext cx="6203032" cy="4525963"/>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a:solidFill>
                  <a:prstClr val="black"/>
                </a:solidFill>
                <a:latin typeface="Calibri" panose="020F0502020204030204"/>
              </a:rPr>
              <a:t>Holding </a:t>
            </a:r>
            <a:r>
              <a:rPr lang="fi-FI" sz="2800" kern="1200" dirty="0" err="1">
                <a:solidFill>
                  <a:prstClr val="black"/>
                </a:solidFill>
                <a:latin typeface="Calibri" panose="020F0502020204030204"/>
              </a:rPr>
              <a:t>hands</a:t>
            </a:r>
            <a:endParaRPr lang="fi-FI" sz="2800" kern="1200" dirty="0">
              <a:solidFill>
                <a:prstClr val="black"/>
              </a:solidFill>
              <a:latin typeface="Calibri" panose="020F0502020204030204"/>
            </a:endParaRP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Regocnizing</a:t>
            </a:r>
            <a:r>
              <a:rPr lang="fi-FI" sz="2800" kern="1200" dirty="0">
                <a:solidFill>
                  <a:prstClr val="black"/>
                </a:solidFill>
                <a:latin typeface="Calibri" panose="020F0502020204030204"/>
              </a:rPr>
              <a:t> and </a:t>
            </a:r>
            <a:r>
              <a:rPr lang="fi-FI" sz="2800" kern="1200" dirty="0" err="1">
                <a:solidFill>
                  <a:prstClr val="black"/>
                </a:solidFill>
                <a:latin typeface="Calibri" panose="020F0502020204030204"/>
              </a:rPr>
              <a:t>expressing</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motions</a:t>
            </a:r>
            <a:r>
              <a:rPr lang="fi-FI" sz="2800" kern="1200" dirty="0">
                <a:solidFill>
                  <a:prstClr val="black"/>
                </a:solidFill>
                <a:latin typeface="Calibri" panose="020F0502020204030204"/>
              </a:rPr>
              <a:t>: I </a:t>
            </a:r>
            <a:r>
              <a:rPr lang="fi-FI" sz="2800" kern="1200" dirty="0" err="1">
                <a:solidFill>
                  <a:prstClr val="black"/>
                </a:solidFill>
                <a:latin typeface="Calibri" panose="020F0502020204030204"/>
              </a:rPr>
              <a:t>feel</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calm</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when</a:t>
            </a:r>
            <a:r>
              <a:rPr lang="fi-FI" sz="2800" kern="1200" dirty="0">
                <a:solidFill>
                  <a:prstClr val="black"/>
                </a:solidFill>
                <a:latin typeface="Calibri" panose="020F0502020204030204"/>
              </a:rPr>
              <a:t> …. </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Give</a:t>
            </a:r>
            <a:r>
              <a:rPr lang="fi-FI" sz="2800" kern="1200" dirty="0">
                <a:solidFill>
                  <a:prstClr val="black"/>
                </a:solidFill>
                <a:latin typeface="Calibri" panose="020F0502020204030204"/>
              </a:rPr>
              <a:t> and </a:t>
            </a:r>
            <a:r>
              <a:rPr lang="fi-FI" sz="2800" kern="1200" dirty="0" err="1">
                <a:solidFill>
                  <a:prstClr val="black"/>
                </a:solidFill>
                <a:latin typeface="Calibri" panose="020F0502020204030204"/>
              </a:rPr>
              <a:t>receive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praise</a:t>
            </a:r>
            <a:r>
              <a:rPr lang="fi-FI" sz="2800" kern="1200" dirty="0">
                <a:solidFill>
                  <a:prstClr val="black"/>
                </a:solidFill>
                <a:latin typeface="Calibri" panose="020F0502020204030204"/>
              </a:rPr>
              <a:t>: 2 </a:t>
            </a:r>
            <a:r>
              <a:rPr lang="fi-FI" sz="2800" kern="1200" dirty="0" err="1">
                <a:solidFill>
                  <a:prstClr val="black"/>
                </a:solidFill>
                <a:latin typeface="Calibri" panose="020F0502020204030204"/>
              </a:rPr>
              <a:t>things</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you</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love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like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appreciate</a:t>
            </a:r>
            <a:r>
              <a:rPr lang="fi-FI" sz="2800" kern="1200" dirty="0">
                <a:solidFill>
                  <a:prstClr val="black"/>
                </a:solidFill>
                <a:latin typeface="Calibri" panose="020F0502020204030204"/>
              </a:rPr>
              <a:t> in </a:t>
            </a:r>
            <a:r>
              <a:rPr lang="fi-FI" sz="2800" kern="1200" dirty="0" err="1">
                <a:solidFill>
                  <a:prstClr val="black"/>
                </a:solidFill>
                <a:latin typeface="Calibri" panose="020F0502020204030204"/>
              </a:rPr>
              <a:t>your</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spouse</a:t>
            </a:r>
            <a:r>
              <a:rPr lang="fi-FI" sz="2800" kern="1200" dirty="0">
                <a:solidFill>
                  <a:prstClr val="black"/>
                </a:solidFill>
                <a:latin typeface="Calibri" panose="020F0502020204030204"/>
              </a:rPr>
              <a:t>.</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a:solidFill>
                  <a:prstClr val="black"/>
                </a:solidFill>
                <a:latin typeface="Calibri" panose="020F0502020204030204"/>
              </a:rPr>
              <a:t>Intimacy for </a:t>
            </a:r>
            <a:r>
              <a:rPr lang="fi-FI" sz="2800" kern="1200" dirty="0" err="1">
                <a:solidFill>
                  <a:prstClr val="black"/>
                </a:solidFill>
                <a:latin typeface="Calibri" panose="020F0502020204030204"/>
              </a:rPr>
              <a:t>sex</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eyes</a:t>
            </a:r>
            <a:r>
              <a:rPr lang="fi-FI" sz="2800" kern="1200" dirty="0">
                <a:solidFill>
                  <a:prstClr val="black"/>
                </a:solidFill>
                <a:latin typeface="Calibri" panose="020F0502020204030204"/>
              </a:rPr>
              <a:t> open, </a:t>
            </a:r>
            <a:r>
              <a:rPr lang="fi-FI" sz="2800" kern="1200" dirty="0" err="1">
                <a:solidFill>
                  <a:prstClr val="black"/>
                </a:solidFill>
                <a:latin typeface="Calibri" panose="020F0502020204030204"/>
              </a:rPr>
              <a:t>lights</a:t>
            </a:r>
            <a:r>
              <a:rPr lang="fi-FI" sz="2800" kern="1200" dirty="0">
                <a:solidFill>
                  <a:prstClr val="black"/>
                </a:solidFill>
                <a:latin typeface="Calibri" panose="020F0502020204030204"/>
              </a:rPr>
              <a:t> on, </a:t>
            </a:r>
            <a:r>
              <a:rPr lang="fi-FI" sz="2800" kern="1200" dirty="0" err="1">
                <a:solidFill>
                  <a:prstClr val="black"/>
                </a:solidFill>
                <a:latin typeface="Calibri" panose="020F0502020204030204"/>
              </a:rPr>
              <a:t>nurturing</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conversation</a:t>
            </a:r>
            <a:r>
              <a:rPr lang="fi-FI" sz="2800" kern="1200" dirty="0">
                <a:solidFill>
                  <a:prstClr val="black"/>
                </a:solidFill>
                <a:latin typeface="Calibri" panose="020F0502020204030204"/>
              </a:rPr>
              <a:t>.</a:t>
            </a:r>
          </a:p>
          <a:p>
            <a:pPr marL="228600" lvl="0" indent="-228600" eaLnBrk="1" fontAlgn="auto" hangingPunct="1">
              <a:lnSpc>
                <a:spcPct val="90000"/>
              </a:lnSpc>
              <a:spcBef>
                <a:spcPts val="1000"/>
              </a:spcBef>
              <a:spcAft>
                <a:spcPts val="0"/>
              </a:spcAft>
              <a:buFont typeface="Arial" panose="020B0604020202020204" pitchFamily="34" charset="0"/>
              <a:buChar char="•"/>
            </a:pPr>
            <a:r>
              <a:rPr lang="fi-FI" sz="2800" kern="1200" dirty="0" err="1">
                <a:solidFill>
                  <a:prstClr val="black"/>
                </a:solidFill>
                <a:latin typeface="Calibri" panose="020F0502020204030204"/>
              </a:rPr>
              <a:t>Eye</a:t>
            </a:r>
            <a:r>
              <a:rPr lang="fi-FI" sz="2800" kern="1200" dirty="0">
                <a:solidFill>
                  <a:prstClr val="black"/>
                </a:solidFill>
                <a:latin typeface="Calibri" panose="020F0502020204030204"/>
              </a:rPr>
              <a:t> </a:t>
            </a:r>
            <a:r>
              <a:rPr lang="fi-FI" sz="2800" kern="1200" dirty="0" err="1">
                <a:solidFill>
                  <a:prstClr val="black"/>
                </a:solidFill>
                <a:latin typeface="Calibri" panose="020F0502020204030204"/>
              </a:rPr>
              <a:t>contact</a:t>
            </a:r>
            <a:endParaRPr lang="fi-FI" sz="2800" kern="1200" dirty="0">
              <a:solidFill>
                <a:prstClr val="black"/>
              </a:solidFill>
              <a:latin typeface="Calibri" panose="020F0502020204030204"/>
            </a:endParaRPr>
          </a:p>
          <a:p>
            <a:endParaRPr lang="en-GB" dirty="0"/>
          </a:p>
        </p:txBody>
      </p:sp>
    </p:spTree>
    <p:extLst>
      <p:ext uri="{BB962C8B-B14F-4D97-AF65-F5344CB8AC3E}">
        <p14:creationId xmlns:p14="http://schemas.microsoft.com/office/powerpoint/2010/main" val="3441357171"/>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15649</TotalTime>
  <Words>856</Words>
  <Application>Microsoft Office PowerPoint</Application>
  <PresentationFormat>On-screen Show (4:3)</PresentationFormat>
  <Paragraphs>96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Diseño predeterminado</vt:lpstr>
      <vt:lpstr>STAYING MARRIED</vt:lpstr>
      <vt:lpstr>Outline of the seminar</vt:lpstr>
      <vt:lpstr>Section 1:  Intimacy</vt:lpstr>
      <vt:lpstr>Intimacy  = Into me See </vt:lpstr>
      <vt:lpstr>Intimacy does not happen by magic</vt:lpstr>
      <vt:lpstr>Intimacy breaking attitudes:</vt:lpstr>
      <vt:lpstr>PowerPoint Presentation</vt:lpstr>
      <vt:lpstr>Why is Emotional Closeness sometimes  so hard to establish?</vt:lpstr>
      <vt:lpstr>…Practices…</vt:lpstr>
      <vt:lpstr>PowerPoint Presentation</vt:lpstr>
      <vt:lpstr>Secret to maintain emotional intimacy in long term relationship?</vt:lpstr>
      <vt:lpstr>PowerPoint Presentation</vt:lpstr>
      <vt:lpstr>PowerPoint Presentation</vt:lpstr>
      <vt:lpstr>PowerPoint Presentation</vt:lpstr>
      <vt:lpstr>Our sense of safety needs to come  from within as well as from without</vt:lpstr>
      <vt:lpstr>How do we learn to stay connected, openhearted and non-reactive in the face of fear and conflict? </vt:lpstr>
      <vt:lpstr>Good news! </vt:lpstr>
      <vt:lpstr>References</vt:lpstr>
      <vt:lpstr>Section 2:  Humour in marriage</vt:lpstr>
      <vt:lpstr>PowerPoint Presentation</vt:lpstr>
      <vt:lpstr>Section 3: Conflict resolution  in marriage</vt:lpstr>
      <vt:lpstr>PowerPoint Presentation</vt:lpstr>
      <vt:lpstr>Section 4:  Dealing with broken expectations</vt:lpstr>
      <vt:lpstr>PowerPoint Presentation</vt:lpstr>
      <vt:lpstr>Section 5: Remain committed to your marriage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PPT Backgrounds</dc:title>
  <dc:creator>Free PPT Backgrounds</dc:creator>
  <dc:description>Free PPT Backgrounds_x000d_
http://www.freepptbackgrounds.net</dc:description>
  <cp:lastModifiedBy>msoft3190</cp:lastModifiedBy>
  <cp:revision>821</cp:revision>
  <dcterms:created xsi:type="dcterms:W3CDTF">2010-05-23T14:28:12Z</dcterms:created>
  <dcterms:modified xsi:type="dcterms:W3CDTF">2022-09-23T07:39:52Z</dcterms:modified>
</cp:coreProperties>
</file>